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56" r:id="rId1"/>
  </p:sldMasterIdLst>
  <p:notesMasterIdLst>
    <p:notesMasterId r:id="rId42"/>
  </p:notesMasterIdLst>
  <p:handoutMasterIdLst>
    <p:handoutMasterId r:id="rId43"/>
  </p:handoutMasterIdLst>
  <p:sldIdLst>
    <p:sldId id="256" r:id="rId2"/>
    <p:sldId id="257" r:id="rId3"/>
    <p:sldId id="260" r:id="rId4"/>
    <p:sldId id="258" r:id="rId5"/>
    <p:sldId id="261" r:id="rId6"/>
    <p:sldId id="264" r:id="rId7"/>
    <p:sldId id="262" r:id="rId8"/>
    <p:sldId id="259" r:id="rId9"/>
    <p:sldId id="263" r:id="rId10"/>
    <p:sldId id="266" r:id="rId11"/>
    <p:sldId id="272" r:id="rId12"/>
    <p:sldId id="274" r:id="rId13"/>
    <p:sldId id="273" r:id="rId14"/>
    <p:sldId id="275" r:id="rId15"/>
    <p:sldId id="265" r:id="rId16"/>
    <p:sldId id="269" r:id="rId17"/>
    <p:sldId id="270" r:id="rId18"/>
    <p:sldId id="271" r:id="rId19"/>
    <p:sldId id="278" r:id="rId20"/>
    <p:sldId id="279" r:id="rId21"/>
    <p:sldId id="280" r:id="rId22"/>
    <p:sldId id="283" r:id="rId23"/>
    <p:sldId id="281" r:id="rId24"/>
    <p:sldId id="282" r:id="rId25"/>
    <p:sldId id="302" r:id="rId26"/>
    <p:sldId id="293" r:id="rId27"/>
    <p:sldId id="285" r:id="rId28"/>
    <p:sldId id="303" r:id="rId29"/>
    <p:sldId id="294" r:id="rId30"/>
    <p:sldId id="284" r:id="rId31"/>
    <p:sldId id="287" r:id="rId32"/>
    <p:sldId id="288" r:id="rId33"/>
    <p:sldId id="292" r:id="rId34"/>
    <p:sldId id="300" r:id="rId35"/>
    <p:sldId id="295" r:id="rId36"/>
    <p:sldId id="301" r:id="rId37"/>
    <p:sldId id="304" r:id="rId38"/>
    <p:sldId id="297" r:id="rId39"/>
    <p:sldId id="298" r:id="rId40"/>
    <p:sldId id="299" r:id="rId41"/>
  </p:sldIdLst>
  <p:sldSz cx="22860000" cy="117348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70626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1pPr>
    <a:lvl2pPr marL="0" marR="0" indent="0" algn="ctr" defTabSz="70626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2pPr>
    <a:lvl3pPr marL="0" marR="0" indent="0" algn="ctr" defTabSz="70626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3pPr>
    <a:lvl4pPr marL="0" marR="0" indent="0" algn="ctr" defTabSz="70626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4pPr>
    <a:lvl5pPr marL="0" marR="0" indent="0" algn="ctr" defTabSz="70626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5pPr>
    <a:lvl6pPr marL="0" marR="0" indent="0" algn="ctr" defTabSz="70626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6pPr>
    <a:lvl7pPr marL="0" marR="0" indent="0" algn="ctr" defTabSz="70626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7pPr>
    <a:lvl8pPr marL="0" marR="0" indent="0" algn="ctr" defTabSz="70626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8pPr>
    <a:lvl9pPr marL="0" marR="0" indent="0" algn="ctr" defTabSz="70626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9pPr>
  </p:defaultTextStyle>
  <p:extLst>
    <p:ext uri="{EFAFB233-063F-42B5-8137-9DF3F51BA10A}">
      <p15:sldGuideLst xmlns:p15="http://schemas.microsoft.com/office/powerpoint/2012/main">
        <p15:guide id="1" orient="horz" pos="3696">
          <p15:clr>
            <a:srgbClr val="A4A3A4"/>
          </p15:clr>
        </p15:guide>
        <p15:guide id="2" pos="720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abina Panayotova" initials="SP" lastIdx="1" clrIdx="0">
    <p:extLst>
      <p:ext uri="{19B8F6BF-5375-455C-9EA6-DF929625EA0E}">
        <p15:presenceInfo xmlns:p15="http://schemas.microsoft.com/office/powerpoint/2012/main" userId="S-1-5-21-4077282837-1950384282-2482728020-1472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72A4F"/>
    <a:srgbClr val="EAEAEA"/>
    <a:srgbClr val="454334"/>
    <a:srgbClr val="514F42"/>
    <a:srgbClr val="8E0000"/>
    <a:srgbClr val="272A31"/>
    <a:srgbClr val="484D5A"/>
    <a:srgbClr val="D9D9D9"/>
    <a:srgbClr val="E6791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Col>
    <a:lastRow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2E8"/>
          </a:solidFill>
        </a:fill>
      </a:tcStyle>
    </a:wholeTbl>
    <a:band2H>
      <a:tcTxStyle/>
      <a:tcStyle>
        <a:tcBdr/>
        <a:fill>
          <a:solidFill>
            <a:srgbClr val="E6EAF4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2E7CB"/>
          </a:solidFill>
        </a:fill>
      </a:tcStyle>
    </a:wholeTbl>
    <a:band2H>
      <a:tcTxStyle/>
      <a:tcStyle>
        <a:tcBdr/>
        <a:fill>
          <a:solidFill>
            <a:srgbClr val="F8F4E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5CDDE"/>
          </a:solidFill>
        </a:fill>
      </a:tcStyle>
    </a:wholeTbl>
    <a:band2H>
      <a:tcTxStyle/>
      <a:tcStyle>
        <a:tcBdr/>
        <a:fill>
          <a:solidFill>
            <a:srgbClr val="EBE8E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4127" autoAdjust="0"/>
    <p:restoredTop sz="68686" autoAdjust="0"/>
  </p:normalViewPr>
  <p:slideViewPr>
    <p:cSldViewPr snapToGrid="0">
      <p:cViewPr>
        <p:scale>
          <a:sx n="60" d="100"/>
          <a:sy n="60" d="100"/>
        </p:scale>
        <p:origin x="96" y="648"/>
      </p:cViewPr>
      <p:guideLst>
        <p:guide orient="horz" pos="3696"/>
        <p:guide pos="720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6" d="100"/>
          <a:sy n="96" d="100"/>
        </p:scale>
        <p:origin x="2706" y="10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handoutMaster" Target="handoutMasters/handoutMaster1.xml"/><Relationship Id="rId48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58921E-C3E8-48B5-BD8A-58527753E658}" type="datetimeFigureOut">
              <a:rPr lang="en-US" smtClean="0"/>
              <a:t>17-Aug-17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FEF471-DFAE-431B-81FB-B99C863E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6701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2" name="Shape 12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93380896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25000"/>
      </a:lnSpc>
      <a:defRPr sz="2400">
        <a:latin typeface="+mj-lt"/>
        <a:ea typeface="+mj-ea"/>
        <a:cs typeface="+mj-cs"/>
        <a:sym typeface="Avenir Roman"/>
      </a:defRPr>
    </a:lvl1pPr>
    <a:lvl2pPr indent="228600" defTabSz="457200" latinLnBrk="0">
      <a:lnSpc>
        <a:spcPct val="125000"/>
      </a:lnSpc>
      <a:defRPr sz="2400">
        <a:latin typeface="+mj-lt"/>
        <a:ea typeface="+mj-ea"/>
        <a:cs typeface="+mj-cs"/>
        <a:sym typeface="Avenir Roman"/>
      </a:defRPr>
    </a:lvl2pPr>
    <a:lvl3pPr indent="457200" defTabSz="457200" latinLnBrk="0">
      <a:lnSpc>
        <a:spcPct val="125000"/>
      </a:lnSpc>
      <a:defRPr sz="2400">
        <a:latin typeface="+mj-lt"/>
        <a:ea typeface="+mj-ea"/>
        <a:cs typeface="+mj-cs"/>
        <a:sym typeface="Avenir Roman"/>
      </a:defRPr>
    </a:lvl3pPr>
    <a:lvl4pPr indent="685800" defTabSz="457200" latinLnBrk="0">
      <a:lnSpc>
        <a:spcPct val="125000"/>
      </a:lnSpc>
      <a:defRPr sz="2400">
        <a:latin typeface="+mj-lt"/>
        <a:ea typeface="+mj-ea"/>
        <a:cs typeface="+mj-cs"/>
        <a:sym typeface="Avenir Roman"/>
      </a:defRPr>
    </a:lvl4pPr>
    <a:lvl5pPr indent="914400" defTabSz="457200" latinLnBrk="0">
      <a:lnSpc>
        <a:spcPct val="125000"/>
      </a:lnSpc>
      <a:defRPr sz="2400">
        <a:latin typeface="+mj-lt"/>
        <a:ea typeface="+mj-ea"/>
        <a:cs typeface="+mj-cs"/>
        <a:sym typeface="Avenir Roman"/>
      </a:defRPr>
    </a:lvl5pPr>
    <a:lvl6pPr indent="1143000" defTabSz="457200" latinLnBrk="0">
      <a:lnSpc>
        <a:spcPct val="125000"/>
      </a:lnSpc>
      <a:defRPr sz="2400">
        <a:latin typeface="+mj-lt"/>
        <a:ea typeface="+mj-ea"/>
        <a:cs typeface="+mj-cs"/>
        <a:sym typeface="Avenir Roman"/>
      </a:defRPr>
    </a:lvl6pPr>
    <a:lvl7pPr indent="1371600" defTabSz="457200" latinLnBrk="0">
      <a:lnSpc>
        <a:spcPct val="125000"/>
      </a:lnSpc>
      <a:defRPr sz="2400">
        <a:latin typeface="+mj-lt"/>
        <a:ea typeface="+mj-ea"/>
        <a:cs typeface="+mj-cs"/>
        <a:sym typeface="Avenir Roman"/>
      </a:defRPr>
    </a:lvl7pPr>
    <a:lvl8pPr indent="1600200" defTabSz="457200" latinLnBrk="0">
      <a:lnSpc>
        <a:spcPct val="125000"/>
      </a:lnSpc>
      <a:defRPr sz="2400">
        <a:latin typeface="+mj-lt"/>
        <a:ea typeface="+mj-ea"/>
        <a:cs typeface="+mj-cs"/>
        <a:sym typeface="Avenir Roman"/>
      </a:defRPr>
    </a:lvl8pPr>
    <a:lvl9pPr indent="1828800" defTabSz="457200" latinLnBrk="0">
      <a:lnSpc>
        <a:spcPct val="125000"/>
      </a:lnSpc>
      <a:defRPr sz="2400">
        <a:latin typeface="+mj-lt"/>
        <a:ea typeface="+mj-ea"/>
        <a:cs typeface="+mj-cs"/>
        <a:sym typeface="Avenir Roman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685800"/>
            <a:ext cx="66770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72006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685800"/>
            <a:ext cx="66770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Let’s define what scale means:</a:t>
            </a:r>
          </a:p>
          <a:p>
            <a:pPr marL="0" indent="0">
              <a:buNone/>
            </a:pPr>
            <a:r>
              <a:rPr lang="en-US" b="0" dirty="0"/>
              <a:t>What makes an</a:t>
            </a:r>
            <a:r>
              <a:rPr lang="en-US" b="0" baseline="0" dirty="0"/>
              <a:t> application “large scale”? Many buttons and color variations aren’t really considered a merit for the definition of scale.</a:t>
            </a:r>
          </a:p>
          <a:p>
            <a:pPr marL="342900" indent="-342900">
              <a:buFontTx/>
              <a:buChar char="-"/>
            </a:pPr>
            <a:endParaRPr lang="en-US" b="0" dirty="0"/>
          </a:p>
          <a:p>
            <a:pPr marL="342900" indent="-342900">
              <a:buFontTx/>
              <a:buChar char="-"/>
            </a:pPr>
            <a:r>
              <a:rPr lang="en-US" b="0" dirty="0"/>
              <a:t>Performance</a:t>
            </a:r>
          </a:p>
          <a:p>
            <a:pPr marL="0" indent="0">
              <a:buFontTx/>
              <a:buNone/>
            </a:pPr>
            <a:r>
              <a:rPr lang="en-US" b="0" dirty="0"/>
              <a:t>Being</a:t>
            </a:r>
            <a:r>
              <a:rPr lang="en-US" b="0" baseline="0" dirty="0"/>
              <a:t> able to handle millions of users and transactions per second</a:t>
            </a:r>
          </a:p>
          <a:p>
            <a:pPr marL="0" indent="0">
              <a:buFontTx/>
              <a:buNone/>
            </a:pPr>
            <a:endParaRPr lang="en-US" b="0" baseline="0" dirty="0"/>
          </a:p>
          <a:p>
            <a:pPr marL="342900" indent="-342900">
              <a:buFontTx/>
              <a:buChar char="-"/>
            </a:pPr>
            <a:r>
              <a:rPr lang="en-US" b="0" baseline="0" dirty="0"/>
              <a:t>Scalability</a:t>
            </a:r>
          </a:p>
          <a:p>
            <a:pPr marL="0" indent="0">
              <a:buFontTx/>
              <a:buNone/>
            </a:pPr>
            <a:r>
              <a:rPr lang="en-US" b="0" baseline="0" dirty="0"/>
              <a:t>Vertical and Horizontal scalability in a distributed architecture (h -&gt; more hardware; v -&gt; upgrade existing). Database flexibility RDB, NoSQL, combination of products. Integration to make heterogenous solutions behave like a homogenous system.</a:t>
            </a:r>
          </a:p>
          <a:p>
            <a:pPr marL="0" indent="0">
              <a:buFontTx/>
              <a:buNone/>
            </a:pPr>
            <a:endParaRPr lang="en-US" b="0" baseline="0" dirty="0"/>
          </a:p>
          <a:p>
            <a:pPr marL="342900" indent="-342900">
              <a:buFontTx/>
              <a:buChar char="-"/>
            </a:pPr>
            <a:r>
              <a:rPr lang="en-US" b="0" baseline="0" dirty="0"/>
              <a:t>Distributed architecture</a:t>
            </a:r>
          </a:p>
          <a:p>
            <a:pPr marL="0" indent="0">
              <a:buFontTx/>
              <a:buNone/>
            </a:pPr>
            <a:r>
              <a:rPr lang="en-US" b="0" baseline="0" dirty="0"/>
              <a:t>Taking advantage of CDNs, cloud computing, on premises solutions</a:t>
            </a:r>
          </a:p>
          <a:p>
            <a:pPr marL="0" indent="0">
              <a:buFontTx/>
              <a:buNone/>
            </a:pPr>
            <a:endParaRPr lang="en-US" b="0" baseline="0" dirty="0">
              <a:sym typeface="Wingdings" panose="05000000000000000000" pitchFamily="2" charset="2"/>
            </a:endParaRPr>
          </a:p>
          <a:p>
            <a:pPr marL="342900" indent="-342900">
              <a:buFontTx/>
              <a:buChar char="-"/>
            </a:pPr>
            <a:r>
              <a:rPr lang="en-US" b="0" baseline="0" dirty="0">
                <a:sym typeface="Wingdings" panose="05000000000000000000" pitchFamily="2" charset="2"/>
              </a:rPr>
              <a:t>Volume of data</a:t>
            </a:r>
          </a:p>
          <a:p>
            <a:pPr marL="0" indent="0">
              <a:buFontTx/>
              <a:buNone/>
            </a:pPr>
            <a:r>
              <a:rPr lang="en-US" b="0" baseline="0" dirty="0">
                <a:sym typeface="Wingdings" panose="05000000000000000000" pitchFamily="2" charset="2"/>
              </a:rPr>
              <a:t>The amount of data being processed, analytics, reports, ORM, CRM</a:t>
            </a:r>
          </a:p>
          <a:p>
            <a:pPr marL="0" indent="0">
              <a:buFontTx/>
              <a:buNone/>
            </a:pPr>
            <a:endParaRPr lang="en-US" b="0" dirty="0"/>
          </a:p>
          <a:p>
            <a:pPr marL="342900" indent="-342900">
              <a:buFontTx/>
              <a:buChar char="-"/>
            </a:pPr>
            <a:r>
              <a:rPr lang="en-US" b="0" dirty="0"/>
              <a:t>Redundancy and</a:t>
            </a:r>
            <a:r>
              <a:rPr lang="en-US" b="0" baseline="0" dirty="0"/>
              <a:t> availability</a:t>
            </a:r>
          </a:p>
          <a:p>
            <a:pPr marL="342900" indent="-342900">
              <a:buFontTx/>
              <a:buChar char="-"/>
            </a:pPr>
            <a:r>
              <a:rPr lang="en-US" b="0" baseline="0" dirty="0"/>
              <a:t>Service oriented architecture</a:t>
            </a:r>
          </a:p>
          <a:p>
            <a:pPr marL="342900" indent="-342900">
              <a:buFontTx/>
              <a:buChar char="-"/>
            </a:pPr>
            <a:r>
              <a:rPr lang="en-US" b="0" baseline="0" dirty="0"/>
              <a:t>CD, CI</a:t>
            </a:r>
            <a:endParaRPr lang="en-US" b="0" dirty="0"/>
          </a:p>
          <a:p>
            <a:pPr marL="457200" indent="-457200">
              <a:buAutoNum type="arabicPeriod"/>
            </a:pPr>
            <a:endParaRPr lang="en-US" b="1" dirty="0"/>
          </a:p>
          <a:p>
            <a:pPr marL="342900" indent="-342900">
              <a:buFontTx/>
              <a:buChar char="-"/>
            </a:pPr>
            <a:r>
              <a:rPr lang="en-US" b="0" dirty="0"/>
              <a:t>Team</a:t>
            </a:r>
          </a:p>
          <a:p>
            <a:pPr marL="0" indent="0">
              <a:buFontTx/>
              <a:buNone/>
            </a:pPr>
            <a:r>
              <a:rPr lang="en-US" b="0" dirty="0"/>
              <a:t>People who actually keep</a:t>
            </a:r>
            <a:r>
              <a:rPr lang="en-US" b="0" baseline="0" dirty="0"/>
              <a:t> alive this entire venture </a:t>
            </a:r>
            <a:r>
              <a:rPr lang="en-US" b="0" baseline="0" dirty="0">
                <a:sym typeface="Wingdings" panose="05000000000000000000" pitchFamily="2" charset="2"/>
              </a:rPr>
              <a:t> in multiple verticals such as: mobile, embedded, web, etc.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7707083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685800"/>
            <a:ext cx="66770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 me give you some context</a:t>
            </a:r>
            <a:r>
              <a:rPr lang="en-US" baseline="0" dirty="0"/>
              <a:t> in terms of what we are dealing with in our company.</a:t>
            </a:r>
          </a:p>
          <a:p>
            <a:endParaRPr lang="en-US" baseline="0" dirty="0"/>
          </a:p>
          <a:p>
            <a:r>
              <a:rPr lang="en-US" baseline="0" dirty="0"/>
              <a:t>All of this is delivered across:</a:t>
            </a:r>
          </a:p>
          <a:p>
            <a:pPr marL="342900" indent="-342900">
              <a:buFontTx/>
              <a:buChar char="-"/>
            </a:pPr>
            <a:r>
              <a:rPr lang="en-US" baseline="0" dirty="0"/>
              <a:t>Web enabled devices</a:t>
            </a:r>
          </a:p>
          <a:p>
            <a:pPr marL="342900" indent="-342900">
              <a:buFontTx/>
              <a:buChar char="-"/>
            </a:pPr>
            <a:r>
              <a:rPr lang="en-US" baseline="0" dirty="0"/>
              <a:t>Native mobile applications</a:t>
            </a:r>
          </a:p>
          <a:p>
            <a:pPr marL="342900" indent="-342900">
              <a:buFontTx/>
              <a:buChar char="-"/>
            </a:pPr>
            <a:r>
              <a:rPr lang="en-US" baseline="0" dirty="0"/>
              <a:t>Retail terminals &amp; custom hardware</a:t>
            </a:r>
          </a:p>
          <a:p>
            <a:pPr marL="342900" indent="-342900">
              <a:buFontTx/>
              <a:buChar char="-"/>
            </a:pPr>
            <a:r>
              <a:rPr lang="en-US" baseline="0" dirty="0"/>
              <a:t>Multi-lingual markets</a:t>
            </a:r>
          </a:p>
          <a:p>
            <a:pPr marL="342900" indent="-342900">
              <a:buFontTx/>
              <a:buChar char="-"/>
            </a:pPr>
            <a:r>
              <a:rPr lang="en-US" baseline="0" dirty="0"/>
              <a:t>Right-to-left version is in the making </a:t>
            </a:r>
            <a:r>
              <a:rPr lang="en-US" baseline="0" dirty="0">
                <a:sym typeface="Wingdings" panose="05000000000000000000" pitchFamily="2" charset="2"/>
              </a:rPr>
              <a:t></a:t>
            </a:r>
            <a:endParaRPr lang="en-US" baseline="0" dirty="0"/>
          </a:p>
        </p:txBody>
      </p:sp>
    </p:spTree>
    <p:extLst>
      <p:ext uri="{BB962C8B-B14F-4D97-AF65-F5344CB8AC3E}">
        <p14:creationId xmlns:p14="http://schemas.microsoft.com/office/powerpoint/2010/main" val="16595351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685800"/>
            <a:ext cx="66770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 me give you some context</a:t>
            </a:r>
            <a:r>
              <a:rPr lang="en-US" baseline="0" dirty="0"/>
              <a:t> in terms of what we are dealing with in our company.</a:t>
            </a:r>
          </a:p>
          <a:p>
            <a:endParaRPr lang="en-US" baseline="0" dirty="0"/>
          </a:p>
          <a:p>
            <a:r>
              <a:rPr lang="en-US" baseline="0" dirty="0"/>
              <a:t>All of this is delivered across:</a:t>
            </a:r>
          </a:p>
          <a:p>
            <a:pPr marL="342900" indent="-342900">
              <a:buFontTx/>
              <a:buChar char="-"/>
            </a:pPr>
            <a:r>
              <a:rPr lang="en-US" baseline="0" dirty="0"/>
              <a:t>Web enabled devices</a:t>
            </a:r>
          </a:p>
          <a:p>
            <a:pPr marL="342900" indent="-342900">
              <a:buFontTx/>
              <a:buChar char="-"/>
            </a:pPr>
            <a:r>
              <a:rPr lang="en-US" baseline="0" dirty="0"/>
              <a:t>Native mobile applications</a:t>
            </a:r>
          </a:p>
          <a:p>
            <a:pPr marL="342900" indent="-342900">
              <a:buFontTx/>
              <a:buChar char="-"/>
            </a:pPr>
            <a:r>
              <a:rPr lang="en-US" baseline="0" dirty="0"/>
              <a:t>Retail terminals &amp; custom hardware</a:t>
            </a:r>
          </a:p>
          <a:p>
            <a:pPr marL="342900" indent="-342900">
              <a:buFontTx/>
              <a:buChar char="-"/>
            </a:pPr>
            <a:r>
              <a:rPr lang="en-US" baseline="0" dirty="0"/>
              <a:t>Multi-lingual markets</a:t>
            </a:r>
          </a:p>
          <a:p>
            <a:pPr marL="342900" indent="-342900">
              <a:buFontTx/>
              <a:buChar char="-"/>
            </a:pPr>
            <a:r>
              <a:rPr lang="en-US" baseline="0" dirty="0"/>
              <a:t>Right-to-left version is in the making </a:t>
            </a:r>
            <a:r>
              <a:rPr lang="en-US" baseline="0" dirty="0">
                <a:sym typeface="Wingdings" panose="05000000000000000000" pitchFamily="2" charset="2"/>
              </a:rPr>
              <a:t></a:t>
            </a:r>
            <a:endParaRPr lang="en-US" baseline="0" dirty="0"/>
          </a:p>
        </p:txBody>
      </p:sp>
    </p:spTree>
    <p:extLst>
      <p:ext uri="{BB962C8B-B14F-4D97-AF65-F5344CB8AC3E}">
        <p14:creationId xmlns:p14="http://schemas.microsoft.com/office/powerpoint/2010/main" val="10250937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685800"/>
            <a:ext cx="66770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be able to answer this question we first need to define the requirements</a:t>
            </a:r>
            <a:r>
              <a:rPr lang="en-US" baseline="0" dirty="0"/>
              <a:t> for the front end.</a:t>
            </a:r>
          </a:p>
          <a:p>
            <a:endParaRPr lang="en-US" baseline="0" dirty="0"/>
          </a:p>
          <a:p>
            <a:r>
              <a:rPr lang="en-US" baseline="0" dirty="0"/>
              <a:t>HLR:</a:t>
            </a:r>
          </a:p>
          <a:p>
            <a:pPr marL="342900" indent="-342900">
              <a:buFontTx/>
              <a:buChar char="-"/>
            </a:pPr>
            <a:r>
              <a:rPr lang="en-US" baseline="0" dirty="0"/>
              <a:t>Scalable</a:t>
            </a:r>
          </a:p>
          <a:p>
            <a:pPr marL="342900" indent="-342900">
              <a:buFontTx/>
              <a:buChar char="-"/>
            </a:pPr>
            <a:r>
              <a:rPr lang="en-US" dirty="0"/>
              <a:t>Performant</a:t>
            </a:r>
          </a:p>
          <a:p>
            <a:pPr marL="342900" indent="-342900">
              <a:buFontTx/>
              <a:buChar char="-"/>
            </a:pPr>
            <a:r>
              <a:rPr lang="en-US" dirty="0"/>
              <a:t>Responsive</a:t>
            </a:r>
          </a:p>
          <a:p>
            <a:pPr marL="342900" indent="-342900">
              <a:buFontTx/>
              <a:buChar char="-"/>
            </a:pPr>
            <a:r>
              <a:rPr lang="en-US" baseline="0" dirty="0"/>
              <a:t>Decoupled from the back-end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08076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57500" y="1920875"/>
            <a:ext cx="17145000" cy="4084638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57500" y="6164263"/>
            <a:ext cx="17145000" cy="2832100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64152-B2E8-42A3-804E-D8152797560C}" type="datetimeFigureOut">
              <a:rPr lang="en-US" smtClean="0"/>
              <a:t>17-Aug-17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6A6D7-DE99-49D0-881B-9E9B9C695A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708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64152-B2E8-42A3-804E-D8152797560C}" type="datetimeFigureOut">
              <a:rPr lang="en-US" smtClean="0"/>
              <a:t>17-Aug-17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6A6D7-DE99-49D0-881B-9E9B9C695A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8724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6359188" y="625475"/>
            <a:ext cx="4929187" cy="99441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71625" y="625475"/>
            <a:ext cx="14635163" cy="99441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64152-B2E8-42A3-804E-D8152797560C}" type="datetimeFigureOut">
              <a:rPr lang="en-US" smtClean="0"/>
              <a:t>17-Aug-17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6A6D7-DE99-49D0-881B-9E9B9C695A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5586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 marL="457200" indent="-457200">
              <a:lnSpc>
                <a:spcPct val="100000"/>
              </a:lnSpc>
              <a:buFontTx/>
              <a:buBlip>
                <a:blip r:embed="rId2"/>
              </a:buBlip>
              <a:defRPr sz="4000"/>
            </a:lvl1pPr>
            <a:lvl2pPr marL="914400" indent="-457200">
              <a:lnSpc>
                <a:spcPct val="100000"/>
              </a:lnSpc>
              <a:buFontTx/>
              <a:buBlip>
                <a:blip r:embed="rId2"/>
              </a:buBlip>
              <a:defRPr sz="3600"/>
            </a:lvl2pPr>
            <a:lvl3pPr marL="1371600" indent="-457200">
              <a:lnSpc>
                <a:spcPct val="100000"/>
              </a:lnSpc>
              <a:buFontTx/>
              <a:buBlip>
                <a:blip r:embed="rId2"/>
              </a:buBlip>
              <a:defRPr sz="3200"/>
            </a:lvl3pPr>
            <a:lvl4pPr marL="1828800" indent="-457200">
              <a:lnSpc>
                <a:spcPct val="100000"/>
              </a:lnSpc>
              <a:buFontTx/>
              <a:buBlip>
                <a:blip r:embed="rId2"/>
              </a:buBlip>
              <a:defRPr sz="2800"/>
            </a:lvl4pPr>
            <a:lvl5pPr marL="2286000" indent="-457200">
              <a:lnSpc>
                <a:spcPct val="100000"/>
              </a:lnSpc>
              <a:buFontTx/>
              <a:buBlip>
                <a:blip r:embed="rId2"/>
              </a:buBlip>
              <a:defRPr sz="2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64152-B2E8-42A3-804E-D8152797560C}" type="datetimeFigureOut">
              <a:rPr lang="en-US" smtClean="0"/>
              <a:t>17-Aug-17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6A6D7-DE99-49D0-881B-9E9B9C695A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5158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0513" y="2925763"/>
            <a:ext cx="19716750" cy="4881562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60513" y="7853363"/>
            <a:ext cx="19716750" cy="25669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64152-B2E8-42A3-804E-D8152797560C}" type="datetimeFigureOut">
              <a:rPr lang="en-US" smtClean="0"/>
              <a:t>17-Aug-17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6A6D7-DE99-49D0-881B-9E9B9C695A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1114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71625" y="3124200"/>
            <a:ext cx="9782175" cy="7445375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06200" y="3124200"/>
            <a:ext cx="9782175" cy="744537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64152-B2E8-42A3-804E-D8152797560C}" type="datetimeFigureOut">
              <a:rPr lang="en-US" smtClean="0"/>
              <a:t>17-Aug-17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6A6D7-DE99-49D0-881B-9E9B9C695A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8219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0" y="625475"/>
            <a:ext cx="19716750" cy="22669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74800" y="2876550"/>
            <a:ext cx="9671050" cy="14097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74800" y="4286250"/>
            <a:ext cx="9671050" cy="630555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1572875" y="2876550"/>
            <a:ext cx="9718675" cy="14097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1572875" y="4286250"/>
            <a:ext cx="9718675" cy="630555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64152-B2E8-42A3-804E-D8152797560C}" type="datetimeFigureOut">
              <a:rPr lang="en-US" smtClean="0"/>
              <a:t>17-Aug-17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6A6D7-DE99-49D0-881B-9E9B9C695A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3334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64152-B2E8-42A3-804E-D8152797560C}" type="datetimeFigureOut">
              <a:rPr lang="en-US" smtClean="0"/>
              <a:t>17-Aug-17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6A6D7-DE99-49D0-881B-9E9B9C695A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248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64152-B2E8-42A3-804E-D8152797560C}" type="datetimeFigureOut">
              <a:rPr lang="en-US" smtClean="0"/>
              <a:t>17-Aug-17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6A6D7-DE99-49D0-881B-9E9B9C695A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4658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0" y="782638"/>
            <a:ext cx="7372350" cy="2738437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718675" y="1689100"/>
            <a:ext cx="11572875" cy="8339138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74800" y="3521075"/>
            <a:ext cx="7372350" cy="652145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64152-B2E8-42A3-804E-D8152797560C}" type="datetimeFigureOut">
              <a:rPr lang="en-US" smtClean="0"/>
              <a:t>17-Aug-17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6A6D7-DE99-49D0-881B-9E9B9C695A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9961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0" y="782638"/>
            <a:ext cx="7372350" cy="2738437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9718675" y="1689100"/>
            <a:ext cx="11572875" cy="83391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74800" y="3521075"/>
            <a:ext cx="7372350" cy="652145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64152-B2E8-42A3-804E-D8152797560C}" type="datetimeFigureOut">
              <a:rPr lang="en-US" smtClean="0"/>
              <a:t>17-Aug-17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6A6D7-DE99-49D0-881B-9E9B9C695A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0997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2.png"/>
          <p:cNvPicPr>
            <a:picLocks noChangeAspect="1"/>
          </p:cNvPicPr>
          <p:nvPr userDrawn="1"/>
        </p:nvPicPr>
        <p:blipFill>
          <a:blip r:embed="rId13">
            <a:alphaModFix amt="20000"/>
            <a:extLst/>
          </a:blip>
          <a:stretch>
            <a:fillRect/>
          </a:stretch>
        </p:blipFill>
        <p:spPr>
          <a:xfrm>
            <a:off x="11001" y="1137912"/>
            <a:ext cx="5405131" cy="9458977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71625" y="625475"/>
            <a:ext cx="19716750" cy="22669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71625" y="3124200"/>
            <a:ext cx="19716750" cy="74453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571625" y="10875963"/>
            <a:ext cx="5143500" cy="625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564152-B2E8-42A3-804E-D8152797560C}" type="datetimeFigureOut">
              <a:rPr lang="en-US" smtClean="0"/>
              <a:t>17-Aug-17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572375" y="10875963"/>
            <a:ext cx="7715250" cy="625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6144875" y="10875963"/>
            <a:ext cx="5143500" cy="625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26A6D7-DE99-49D0-881B-9E9B9C695A32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4813" y="10985173"/>
            <a:ext cx="1150374" cy="407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4995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  <p:sldLayoutId id="2147483660" r:id="rId4"/>
    <p:sldLayoutId id="2147483661" r:id="rId5"/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0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457200" indent="-457200" algn="l" defTabSz="914400" rtl="0" eaLnBrk="1" latinLnBrk="0" hangingPunct="1">
        <a:lnSpc>
          <a:spcPct val="100000"/>
        </a:lnSpc>
        <a:spcBef>
          <a:spcPts val="1000"/>
        </a:spcBef>
        <a:spcAft>
          <a:spcPts val="600"/>
        </a:spcAft>
        <a:buFontTx/>
        <a:buBlip>
          <a:blip r:embed="rId15"/>
        </a:buBlip>
        <a:defRPr sz="40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914400" indent="-4572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Tx/>
        <a:buBlip>
          <a:blip r:embed="rId15"/>
        </a:buBlip>
        <a:defRPr sz="36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371600" indent="-4572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Tx/>
        <a:buBlip>
          <a:blip r:embed="rId15"/>
        </a:buBlip>
        <a:defRPr sz="32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828800" indent="-4572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Tx/>
        <a:buBlip>
          <a:blip r:embed="rId15"/>
        </a:buBlip>
        <a:defRPr sz="28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286000" indent="-4572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Tx/>
        <a:buBlip>
          <a:blip r:embed="rId15"/>
        </a:buBlip>
        <a:defRPr sz="28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10" Type="http://schemas.openxmlformats.org/officeDocument/2006/relationships/image" Target="../media/image31.jp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mailto:martin.c@sbtech.com" TargetMode="External"/><Relationship Id="rId2" Type="http://schemas.openxmlformats.org/officeDocument/2006/relationships/hyperlink" Target="https://goo.gl/CRRJ2Y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hyperlink" Target="https://github.com/mchaov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377635"/>
            <a:ext cx="23069550" cy="131124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70039" y="6187201"/>
            <a:ext cx="15618541" cy="4084638"/>
          </a:xfrm>
        </p:spPr>
        <p:txBody>
          <a:bodyPr/>
          <a:lstStyle/>
          <a:p>
            <a:pPr algn="l"/>
            <a:r>
              <a:rPr lang="en-US" b="1" dirty="0">
                <a:solidFill>
                  <a:schemeClr val="bg1"/>
                </a:solidFill>
              </a:rPr>
              <a:t>FRONT-END FOR LARGE SCALE</a:t>
            </a:r>
            <a:br>
              <a:rPr lang="en-US" b="1" dirty="0">
                <a:solidFill>
                  <a:schemeClr val="bg1"/>
                </a:solidFill>
              </a:rPr>
            </a:br>
            <a:r>
              <a:rPr lang="en-US" b="1" dirty="0">
                <a:solidFill>
                  <a:schemeClr val="bg1"/>
                </a:solidFill>
              </a:rPr>
              <a:t>APPLICATIONS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70039" y="10182939"/>
            <a:ext cx="15618541" cy="446961"/>
          </a:xfrm>
        </p:spPr>
        <p:txBody>
          <a:bodyPr>
            <a:normAutofit fontScale="92500" lnSpcReduction="20000"/>
          </a:bodyPr>
          <a:lstStyle/>
          <a:p>
            <a:pPr algn="l"/>
            <a:r>
              <a:rPr lang="en-US" i="1" dirty="0">
                <a:solidFill>
                  <a:schemeClr val="bg1"/>
                </a:solidFill>
              </a:rPr>
              <a:t>by Martin Chaov</a:t>
            </a:r>
            <a:endParaRPr lang="bg-BG" i="1" dirty="0">
              <a:solidFill>
                <a:schemeClr val="bg1"/>
              </a:solidFill>
            </a:endParaRPr>
          </a:p>
          <a:p>
            <a:pPr algn="l"/>
            <a:endParaRPr lang="en-US" i="1" dirty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39" y="6034801"/>
            <a:ext cx="5572125" cy="197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6980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widget?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Stand alone and independent</a:t>
            </a:r>
          </a:p>
          <a:p>
            <a:r>
              <a:rPr lang="en-US" dirty="0"/>
              <a:t>Decoupled from other widgets</a:t>
            </a:r>
          </a:p>
          <a:p>
            <a:r>
              <a:rPr lang="en-US" dirty="0"/>
              <a:t>Decoupled from the back-end</a:t>
            </a:r>
          </a:p>
          <a:p>
            <a:r>
              <a:rPr lang="en-US" dirty="0"/>
              <a:t>Shares nothing!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7462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 stack?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65402" y="5642867"/>
            <a:ext cx="2795336" cy="279533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355" y="8200691"/>
            <a:ext cx="1895475" cy="7715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7663" y="7508321"/>
            <a:ext cx="1134970" cy="253874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9489" y="409995"/>
            <a:ext cx="4102011" cy="464084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12694" y="1516157"/>
            <a:ext cx="9148044" cy="560122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9533" y="8289105"/>
            <a:ext cx="2680887" cy="2680887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0164" y="5266322"/>
            <a:ext cx="9615277" cy="2387578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113" y="4928577"/>
            <a:ext cx="4617420" cy="461742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1840" y="7117380"/>
            <a:ext cx="3999840" cy="399984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719269" y="9693127"/>
            <a:ext cx="305564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...and more...</a:t>
            </a:r>
          </a:p>
        </p:txBody>
      </p:sp>
    </p:spTree>
    <p:extLst>
      <p:ext uri="{BB962C8B-B14F-4D97-AF65-F5344CB8AC3E}">
        <p14:creationId xmlns:p14="http://schemas.microsoft.com/office/powerpoint/2010/main" val="195271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0"/>
                            </p:stCondLst>
                            <p:childTnLst>
                              <p:par>
                                <p:cTn id="3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6000"/>
                            </p:stCondLst>
                            <p:childTnLst>
                              <p:par>
                                <p:cTn id="4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7000"/>
                            </p:stCondLst>
                            <p:childTnLst>
                              <p:par>
                                <p:cTn id="4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8000"/>
                            </p:stCondLst>
                            <p:childTnLst>
                              <p:par>
                                <p:cTn id="5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9000"/>
                            </p:stCondLst>
                            <p:childTnLst>
                              <p:par>
                                <p:cTn id="5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you develop one?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TypeScript</a:t>
            </a:r>
            <a:endParaRPr lang="en-US" dirty="0"/>
          </a:p>
          <a:p>
            <a:r>
              <a:rPr lang="en-US" dirty="0"/>
              <a:t>React</a:t>
            </a:r>
          </a:p>
          <a:p>
            <a:r>
              <a:rPr lang="en-US" dirty="0"/>
              <a:t>Services</a:t>
            </a:r>
          </a:p>
          <a:p>
            <a:r>
              <a:rPr lang="en-US" dirty="0"/>
              <a:t>TDD</a:t>
            </a:r>
          </a:p>
        </p:txBody>
      </p:sp>
    </p:spTree>
    <p:extLst>
      <p:ext uri="{BB962C8B-B14F-4D97-AF65-F5344CB8AC3E}">
        <p14:creationId xmlns:p14="http://schemas.microsoft.com/office/powerpoint/2010/main" val="291863570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/>
        </p:nvSpPr>
        <p:spPr>
          <a:xfrm>
            <a:off x="1016668" y="947787"/>
            <a:ext cx="4572000" cy="41148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/>
              <a:t>SBTech Platform</a:t>
            </a:r>
          </a:p>
          <a:p>
            <a:pPr algn="ctr"/>
            <a:endParaRPr lang="en-US" dirty="0"/>
          </a:p>
          <a:p>
            <a:pPr marL="571500" indent="-571500" algn="l">
              <a:buFontTx/>
              <a:buChar char="-"/>
            </a:pPr>
            <a:r>
              <a:rPr lang="en-US" dirty="0" err="1"/>
              <a:t>TypeScript</a:t>
            </a:r>
            <a:endParaRPr lang="en-US" dirty="0"/>
          </a:p>
          <a:p>
            <a:pPr marL="571500" indent="-571500" algn="l">
              <a:buFontTx/>
              <a:buChar char="-"/>
            </a:pPr>
            <a:r>
              <a:rPr lang="en-US" dirty="0"/>
              <a:t>React</a:t>
            </a:r>
          </a:p>
          <a:p>
            <a:pPr marL="571500" indent="-571500" algn="l">
              <a:buFontTx/>
              <a:buChar char="-"/>
            </a:pPr>
            <a:r>
              <a:rPr lang="en-US" dirty="0" err="1"/>
              <a:t>MobX</a:t>
            </a:r>
            <a:endParaRPr lang="en-US" dirty="0"/>
          </a:p>
          <a:p>
            <a:pPr marL="571500" indent="-571500" algn="l">
              <a:buFontTx/>
              <a:buChar char="-"/>
            </a:pPr>
            <a:r>
              <a:rPr lang="en-US" dirty="0"/>
              <a:t>Etc.</a:t>
            </a:r>
          </a:p>
          <a:p>
            <a:pPr marL="571500" indent="-571500" algn="l">
              <a:buFontTx/>
              <a:buChar char="-"/>
            </a:pPr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1016668" y="6291213"/>
            <a:ext cx="4572000" cy="41148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/>
              <a:t>SBTech Scripts</a:t>
            </a:r>
          </a:p>
          <a:p>
            <a:pPr algn="ctr"/>
            <a:endParaRPr lang="en-US" dirty="0"/>
          </a:p>
          <a:p>
            <a:pPr marL="571500" indent="-571500" algn="l">
              <a:buFontTx/>
              <a:buChar char="-"/>
            </a:pPr>
            <a:r>
              <a:rPr lang="en-US" dirty="0"/>
              <a:t>Build</a:t>
            </a:r>
          </a:p>
          <a:p>
            <a:pPr marL="571500" indent="-571500" algn="l">
              <a:buFontTx/>
              <a:buChar char="-"/>
            </a:pPr>
            <a:r>
              <a:rPr lang="en-US" dirty="0"/>
              <a:t>Test</a:t>
            </a:r>
          </a:p>
          <a:p>
            <a:pPr marL="571500" indent="-571500" algn="l">
              <a:buFontTx/>
              <a:buChar char="-"/>
            </a:pPr>
            <a:r>
              <a:rPr lang="en-US" dirty="0"/>
              <a:t>Lint</a:t>
            </a:r>
          </a:p>
          <a:p>
            <a:pPr marL="571500" indent="-571500" algn="l">
              <a:buFontTx/>
              <a:buChar char="-"/>
            </a:pPr>
            <a:r>
              <a:rPr lang="en-US" dirty="0"/>
              <a:t>Deploy</a:t>
            </a:r>
          </a:p>
        </p:txBody>
      </p:sp>
      <p:sp>
        <p:nvSpPr>
          <p:cNvPr id="30" name="Rectangle 29"/>
          <p:cNvSpPr/>
          <p:nvPr/>
        </p:nvSpPr>
        <p:spPr>
          <a:xfrm>
            <a:off x="6705600" y="947787"/>
            <a:ext cx="15316200" cy="9458226"/>
          </a:xfrm>
          <a:prstGeom prst="rect">
            <a:avLst/>
          </a:prstGeom>
          <a:ln w="28575">
            <a:prstDash val="dashDot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Widgets project</a:t>
            </a:r>
          </a:p>
        </p:txBody>
      </p:sp>
      <p:sp>
        <p:nvSpPr>
          <p:cNvPr id="4" name="Rectangle 3"/>
          <p:cNvSpPr/>
          <p:nvPr/>
        </p:nvSpPr>
        <p:spPr>
          <a:xfrm>
            <a:off x="11242554" y="2823662"/>
            <a:ext cx="3125796" cy="3032760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Widget</a:t>
            </a:r>
          </a:p>
        </p:txBody>
      </p:sp>
      <p:sp>
        <p:nvSpPr>
          <p:cNvPr id="32" name="Rectangle 31"/>
          <p:cNvSpPr/>
          <p:nvPr/>
        </p:nvSpPr>
        <p:spPr>
          <a:xfrm>
            <a:off x="11242554" y="6705600"/>
            <a:ext cx="3125796" cy="3032760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Widget</a:t>
            </a:r>
          </a:p>
        </p:txBody>
      </p:sp>
      <p:sp>
        <p:nvSpPr>
          <p:cNvPr id="37" name="Rectangle 36"/>
          <p:cNvSpPr/>
          <p:nvPr/>
        </p:nvSpPr>
        <p:spPr>
          <a:xfrm>
            <a:off x="18890355" y="2823662"/>
            <a:ext cx="2431129" cy="1888857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Services</a:t>
            </a:r>
          </a:p>
        </p:txBody>
      </p:sp>
      <p:sp>
        <p:nvSpPr>
          <p:cNvPr id="38" name="Rectangle 37"/>
          <p:cNvSpPr/>
          <p:nvPr/>
        </p:nvSpPr>
        <p:spPr>
          <a:xfrm>
            <a:off x="18890355" y="5336582"/>
            <a:ext cx="2431129" cy="1888857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Services</a:t>
            </a:r>
          </a:p>
        </p:txBody>
      </p:sp>
      <p:sp>
        <p:nvSpPr>
          <p:cNvPr id="39" name="Rectangle 38"/>
          <p:cNvSpPr/>
          <p:nvPr/>
        </p:nvSpPr>
        <p:spPr>
          <a:xfrm>
            <a:off x="18890355" y="7849503"/>
            <a:ext cx="2431129" cy="1888857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Services</a:t>
            </a:r>
          </a:p>
        </p:txBody>
      </p:sp>
      <p:sp>
        <p:nvSpPr>
          <p:cNvPr id="35" name="Rectangle 34"/>
          <p:cNvSpPr/>
          <p:nvPr/>
        </p:nvSpPr>
        <p:spPr>
          <a:xfrm>
            <a:off x="15053717" y="2823662"/>
            <a:ext cx="3151270" cy="140970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Component</a:t>
            </a:r>
          </a:p>
        </p:txBody>
      </p:sp>
      <p:sp>
        <p:nvSpPr>
          <p:cNvPr id="42" name="Rectangle 41"/>
          <p:cNvSpPr/>
          <p:nvPr/>
        </p:nvSpPr>
        <p:spPr>
          <a:xfrm>
            <a:off x="15053717" y="4658661"/>
            <a:ext cx="3151270" cy="140970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Component</a:t>
            </a:r>
          </a:p>
        </p:txBody>
      </p:sp>
      <p:sp>
        <p:nvSpPr>
          <p:cNvPr id="43" name="Rectangle 42"/>
          <p:cNvSpPr/>
          <p:nvPr/>
        </p:nvSpPr>
        <p:spPr>
          <a:xfrm>
            <a:off x="15053717" y="6493660"/>
            <a:ext cx="3151270" cy="140970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Component</a:t>
            </a:r>
          </a:p>
        </p:txBody>
      </p:sp>
      <p:sp>
        <p:nvSpPr>
          <p:cNvPr id="44" name="Rectangle 43"/>
          <p:cNvSpPr/>
          <p:nvPr/>
        </p:nvSpPr>
        <p:spPr>
          <a:xfrm>
            <a:off x="15053717" y="8328660"/>
            <a:ext cx="3151270" cy="140970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Component</a:t>
            </a:r>
          </a:p>
        </p:txBody>
      </p:sp>
      <p:sp>
        <p:nvSpPr>
          <p:cNvPr id="46" name="Rectangle 45"/>
          <p:cNvSpPr/>
          <p:nvPr/>
        </p:nvSpPr>
        <p:spPr>
          <a:xfrm>
            <a:off x="7405917" y="2833864"/>
            <a:ext cx="3151270" cy="6914698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Project</a:t>
            </a:r>
          </a:p>
          <a:p>
            <a:pPr algn="ctr"/>
            <a:r>
              <a:rPr lang="en-US" dirty="0"/>
              <a:t>Dependencies</a:t>
            </a:r>
          </a:p>
        </p:txBody>
      </p:sp>
      <p:cxnSp>
        <p:nvCxnSpPr>
          <p:cNvPr id="56" name="Connector: Elbow 55"/>
          <p:cNvCxnSpPr>
            <a:stCxn id="27" idx="3"/>
            <a:endCxn id="30" idx="1"/>
          </p:cNvCxnSpPr>
          <p:nvPr/>
        </p:nvCxnSpPr>
        <p:spPr>
          <a:xfrm>
            <a:off x="5588668" y="3005187"/>
            <a:ext cx="1116932" cy="2671713"/>
          </a:xfrm>
          <a:prstGeom prst="bentConnector3">
            <a:avLst/>
          </a:prstGeom>
          <a:ln w="101600">
            <a:solidFill>
              <a:schemeClr val="accent4">
                <a:lumMod val="75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ctor: Elbow 58"/>
          <p:cNvCxnSpPr>
            <a:stCxn id="31" idx="3"/>
            <a:endCxn id="30" idx="1"/>
          </p:cNvCxnSpPr>
          <p:nvPr/>
        </p:nvCxnSpPr>
        <p:spPr>
          <a:xfrm flipV="1">
            <a:off x="5588668" y="5676900"/>
            <a:ext cx="1116932" cy="2671713"/>
          </a:xfrm>
          <a:prstGeom prst="bentConnector3">
            <a:avLst>
              <a:gd name="adj1" fmla="val 50000"/>
            </a:avLst>
          </a:prstGeom>
          <a:ln w="101600">
            <a:solidFill>
              <a:schemeClr val="accent4">
                <a:lumMod val="75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5600471"/>
      </p:ext>
    </p:extLst>
  </p:cSld>
  <p:clrMapOvr>
    <a:masterClrMapping/>
  </p:clrMapOvr>
  <p:transition spd="slow">
    <p:push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800101" y="947787"/>
            <a:ext cx="15316200" cy="9458226"/>
          </a:xfrm>
          <a:prstGeom prst="rect">
            <a:avLst/>
          </a:prstGeom>
          <a:ln w="28575">
            <a:prstDash val="dashDot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Widgets project</a:t>
            </a:r>
          </a:p>
        </p:txBody>
      </p:sp>
      <p:sp>
        <p:nvSpPr>
          <p:cNvPr id="21" name="Rectangle 20"/>
          <p:cNvSpPr/>
          <p:nvPr/>
        </p:nvSpPr>
        <p:spPr>
          <a:xfrm>
            <a:off x="5337055" y="2823662"/>
            <a:ext cx="3125796" cy="3032760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Widget</a:t>
            </a:r>
          </a:p>
        </p:txBody>
      </p:sp>
      <p:sp>
        <p:nvSpPr>
          <p:cNvPr id="22" name="Rectangle 21"/>
          <p:cNvSpPr/>
          <p:nvPr/>
        </p:nvSpPr>
        <p:spPr>
          <a:xfrm>
            <a:off x="5337055" y="6705600"/>
            <a:ext cx="3125796" cy="303276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Widget</a:t>
            </a:r>
          </a:p>
        </p:txBody>
      </p:sp>
      <p:sp>
        <p:nvSpPr>
          <p:cNvPr id="23" name="Rectangle 22"/>
          <p:cNvSpPr/>
          <p:nvPr/>
        </p:nvSpPr>
        <p:spPr>
          <a:xfrm>
            <a:off x="12984856" y="2823662"/>
            <a:ext cx="2431129" cy="1888857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Services</a:t>
            </a:r>
          </a:p>
        </p:txBody>
      </p:sp>
      <p:sp>
        <p:nvSpPr>
          <p:cNvPr id="24" name="Rectangle 23"/>
          <p:cNvSpPr/>
          <p:nvPr/>
        </p:nvSpPr>
        <p:spPr>
          <a:xfrm>
            <a:off x="12984856" y="5336582"/>
            <a:ext cx="2431129" cy="1888857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Services</a:t>
            </a:r>
          </a:p>
        </p:txBody>
      </p:sp>
      <p:sp>
        <p:nvSpPr>
          <p:cNvPr id="25" name="Rectangle 24"/>
          <p:cNvSpPr/>
          <p:nvPr/>
        </p:nvSpPr>
        <p:spPr>
          <a:xfrm>
            <a:off x="12984856" y="7849503"/>
            <a:ext cx="2431129" cy="1888857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Services</a:t>
            </a:r>
          </a:p>
        </p:txBody>
      </p:sp>
      <p:sp>
        <p:nvSpPr>
          <p:cNvPr id="26" name="Rectangle 25"/>
          <p:cNvSpPr/>
          <p:nvPr/>
        </p:nvSpPr>
        <p:spPr>
          <a:xfrm>
            <a:off x="9148218" y="2823662"/>
            <a:ext cx="3151270" cy="1409700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Component</a:t>
            </a:r>
          </a:p>
        </p:txBody>
      </p:sp>
      <p:sp>
        <p:nvSpPr>
          <p:cNvPr id="27" name="Rectangle 26"/>
          <p:cNvSpPr/>
          <p:nvPr/>
        </p:nvSpPr>
        <p:spPr>
          <a:xfrm>
            <a:off x="9148218" y="4658661"/>
            <a:ext cx="3151270" cy="140970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Component</a:t>
            </a:r>
          </a:p>
        </p:txBody>
      </p:sp>
      <p:sp>
        <p:nvSpPr>
          <p:cNvPr id="28" name="Rectangle 27"/>
          <p:cNvSpPr/>
          <p:nvPr/>
        </p:nvSpPr>
        <p:spPr>
          <a:xfrm>
            <a:off x="9148218" y="6493660"/>
            <a:ext cx="3151270" cy="1409700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Component</a:t>
            </a:r>
          </a:p>
        </p:txBody>
      </p:sp>
      <p:sp>
        <p:nvSpPr>
          <p:cNvPr id="29" name="Rectangle 28"/>
          <p:cNvSpPr/>
          <p:nvPr/>
        </p:nvSpPr>
        <p:spPr>
          <a:xfrm>
            <a:off x="9148218" y="8328660"/>
            <a:ext cx="3151270" cy="140970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Component</a:t>
            </a:r>
          </a:p>
        </p:txBody>
      </p:sp>
      <p:sp>
        <p:nvSpPr>
          <p:cNvPr id="30" name="Rectangle 29"/>
          <p:cNvSpPr/>
          <p:nvPr/>
        </p:nvSpPr>
        <p:spPr>
          <a:xfrm>
            <a:off x="1500418" y="2833864"/>
            <a:ext cx="3151270" cy="6914698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Project</a:t>
            </a:r>
          </a:p>
          <a:p>
            <a:pPr algn="ctr"/>
            <a:r>
              <a:rPr lang="en-US" dirty="0"/>
              <a:t>Dependencies</a:t>
            </a:r>
          </a:p>
        </p:txBody>
      </p:sp>
      <p:sp>
        <p:nvSpPr>
          <p:cNvPr id="31" name="Rectangle 30"/>
          <p:cNvSpPr/>
          <p:nvPr/>
        </p:nvSpPr>
        <p:spPr>
          <a:xfrm>
            <a:off x="17716500" y="947787"/>
            <a:ext cx="4343400" cy="9458226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US" dirty="0"/>
          </a:p>
          <a:p>
            <a:pPr algn="ctr"/>
            <a:r>
              <a:rPr lang="en-US" dirty="0"/>
              <a:t>Compiled Widget</a:t>
            </a:r>
          </a:p>
        </p:txBody>
      </p:sp>
      <p:sp>
        <p:nvSpPr>
          <p:cNvPr id="34" name="Rectangle 33"/>
          <p:cNvSpPr/>
          <p:nvPr/>
        </p:nvSpPr>
        <p:spPr>
          <a:xfrm>
            <a:off x="18310860" y="6493660"/>
            <a:ext cx="3154680" cy="1408176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Services</a:t>
            </a:r>
          </a:p>
        </p:txBody>
      </p:sp>
      <p:sp>
        <p:nvSpPr>
          <p:cNvPr id="35" name="Rectangle 34"/>
          <p:cNvSpPr/>
          <p:nvPr/>
        </p:nvSpPr>
        <p:spPr>
          <a:xfrm>
            <a:off x="18310860" y="4658661"/>
            <a:ext cx="3154680" cy="1408176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Component</a:t>
            </a:r>
          </a:p>
        </p:txBody>
      </p:sp>
      <p:sp>
        <p:nvSpPr>
          <p:cNvPr id="36" name="Rectangle 35"/>
          <p:cNvSpPr/>
          <p:nvPr/>
        </p:nvSpPr>
        <p:spPr>
          <a:xfrm>
            <a:off x="18310860" y="2823662"/>
            <a:ext cx="3154680" cy="1408176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Component</a:t>
            </a:r>
          </a:p>
        </p:txBody>
      </p:sp>
      <p:sp>
        <p:nvSpPr>
          <p:cNvPr id="37" name="Rectangle 36"/>
          <p:cNvSpPr/>
          <p:nvPr/>
        </p:nvSpPr>
        <p:spPr>
          <a:xfrm>
            <a:off x="18310860" y="8328660"/>
            <a:ext cx="3154680" cy="1408176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Project</a:t>
            </a:r>
          </a:p>
          <a:p>
            <a:pPr algn="ctr"/>
            <a:r>
              <a:rPr lang="en-US" dirty="0"/>
              <a:t>Dependencies</a:t>
            </a:r>
          </a:p>
        </p:txBody>
      </p:sp>
      <p:cxnSp>
        <p:nvCxnSpPr>
          <p:cNvPr id="39" name="Connector: Elbow 38"/>
          <p:cNvCxnSpPr>
            <a:stCxn id="22" idx="2"/>
            <a:endCxn id="31" idx="2"/>
          </p:cNvCxnSpPr>
          <p:nvPr/>
        </p:nvCxnSpPr>
        <p:spPr>
          <a:xfrm rot="16200000" flipH="1">
            <a:off x="13060250" y="3578062"/>
            <a:ext cx="667653" cy="12988247"/>
          </a:xfrm>
          <a:prstGeom prst="bentConnector3">
            <a:avLst>
              <a:gd name="adj1" fmla="val 168479"/>
            </a:avLst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or: Elbow 46"/>
          <p:cNvCxnSpPr>
            <a:stCxn id="26" idx="1"/>
            <a:endCxn id="22" idx="3"/>
          </p:cNvCxnSpPr>
          <p:nvPr/>
        </p:nvCxnSpPr>
        <p:spPr>
          <a:xfrm rot="10800000" flipV="1">
            <a:off x="8462852" y="3528512"/>
            <a:ext cx="685367" cy="4693468"/>
          </a:xfrm>
          <a:prstGeom prst="bentConnector3">
            <a:avLst>
              <a:gd name="adj1" fmla="val 50000"/>
            </a:avLst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or: Elbow 49"/>
          <p:cNvCxnSpPr>
            <a:stCxn id="28" idx="1"/>
            <a:endCxn id="22" idx="3"/>
          </p:cNvCxnSpPr>
          <p:nvPr/>
        </p:nvCxnSpPr>
        <p:spPr>
          <a:xfrm rot="10800000" flipV="1">
            <a:off x="8462852" y="7198510"/>
            <a:ext cx="685367" cy="1023470"/>
          </a:xfrm>
          <a:prstGeom prst="bentConnector3">
            <a:avLst>
              <a:gd name="adj1" fmla="val 50000"/>
            </a:avLst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or: Elbow 52"/>
          <p:cNvCxnSpPr>
            <a:stCxn id="24" idx="1"/>
            <a:endCxn id="22" idx="3"/>
          </p:cNvCxnSpPr>
          <p:nvPr/>
        </p:nvCxnSpPr>
        <p:spPr>
          <a:xfrm rot="10800000" flipV="1">
            <a:off x="8462852" y="6281010"/>
            <a:ext cx="4522005" cy="1940969"/>
          </a:xfrm>
          <a:prstGeom prst="bentConnector3">
            <a:avLst>
              <a:gd name="adj1" fmla="val 92127"/>
            </a:avLst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ctor: Elbow 58"/>
          <p:cNvCxnSpPr>
            <a:endCxn id="22" idx="0"/>
          </p:cNvCxnSpPr>
          <p:nvPr/>
        </p:nvCxnSpPr>
        <p:spPr>
          <a:xfrm>
            <a:off x="4651687" y="6281010"/>
            <a:ext cx="2248266" cy="424590"/>
          </a:xfrm>
          <a:prstGeom prst="bentConnector2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22157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250"/>
                            </p:stCondLst>
                            <p:childTnLst>
                              <p:par>
                                <p:cTn id="1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00"/>
                            </p:stCondLst>
                            <p:childTnLst>
                              <p:par>
                                <p:cTn id="4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4" grpId="0" animBg="1"/>
      <p:bldP spid="35" grpId="0" animBg="1"/>
      <p:bldP spid="36" grpId="0" animBg="1"/>
      <p:bldP spid="3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3200835" y="9600298"/>
            <a:ext cx="16458330" cy="1808518"/>
            <a:chOff x="4918510" y="8945591"/>
            <a:chExt cx="16273111" cy="1808518"/>
          </a:xfrm>
        </p:grpSpPr>
        <p:sp>
          <p:nvSpPr>
            <p:cNvPr id="3" name="Rectangle 2"/>
            <p:cNvSpPr/>
            <p:nvPr/>
          </p:nvSpPr>
          <p:spPr>
            <a:xfrm>
              <a:off x="4918510" y="8945591"/>
              <a:ext cx="13022980" cy="1808518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Rectangle: Rounded Corners 3"/>
            <p:cNvSpPr/>
            <p:nvPr/>
          </p:nvSpPr>
          <p:spPr>
            <a:xfrm>
              <a:off x="5510464" y="9288377"/>
              <a:ext cx="3818021" cy="1122947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API node</a:t>
              </a:r>
            </a:p>
          </p:txBody>
        </p:sp>
        <p:sp>
          <p:nvSpPr>
            <p:cNvPr id="6" name="Rectangle: Rounded Corners 5"/>
            <p:cNvSpPr/>
            <p:nvPr/>
          </p:nvSpPr>
          <p:spPr>
            <a:xfrm>
              <a:off x="9520990" y="9288377"/>
              <a:ext cx="3818021" cy="1122947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API node</a:t>
              </a:r>
            </a:p>
          </p:txBody>
        </p:sp>
        <p:sp>
          <p:nvSpPr>
            <p:cNvPr id="7" name="Rectangle: Rounded Corners 6"/>
            <p:cNvSpPr/>
            <p:nvPr/>
          </p:nvSpPr>
          <p:spPr>
            <a:xfrm>
              <a:off x="13531516" y="9288377"/>
              <a:ext cx="3818021" cy="1122947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API node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8279979" y="8945591"/>
              <a:ext cx="2911642" cy="1808518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CDN</a:t>
              </a:r>
            </a:p>
          </p:txBody>
        </p:sp>
      </p:grpSp>
      <p:sp>
        <p:nvSpPr>
          <p:cNvPr id="11" name="Rectangle 10"/>
          <p:cNvSpPr/>
          <p:nvPr/>
        </p:nvSpPr>
        <p:spPr>
          <a:xfrm>
            <a:off x="3257717" y="325984"/>
            <a:ext cx="16401448" cy="8789397"/>
          </a:xfrm>
          <a:prstGeom prst="rect">
            <a:avLst/>
          </a:prstGeom>
          <a:ln w="28575">
            <a:prstDash val="dashDot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rtlCol="0" anchor="b"/>
          <a:lstStyle/>
          <a:p>
            <a:pPr algn="l"/>
            <a:r>
              <a:rPr lang="en-US" sz="2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HOSTING PAGE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857688" y="3622390"/>
            <a:ext cx="2643068" cy="219658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WIDGET 1</a:t>
            </a:r>
          </a:p>
        </p:txBody>
      </p:sp>
      <p:sp>
        <p:nvSpPr>
          <p:cNvPr id="17" name="Rectangle 16"/>
          <p:cNvSpPr/>
          <p:nvPr/>
        </p:nvSpPr>
        <p:spPr>
          <a:xfrm>
            <a:off x="8043834" y="3622390"/>
            <a:ext cx="2643068" cy="219658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WIDGET 2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2229980" y="3622390"/>
            <a:ext cx="2643068" cy="219658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WIDGET 3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6416125" y="3622390"/>
            <a:ext cx="2643068" cy="2196584"/>
          </a:xfrm>
          <a:prstGeom prst="rect">
            <a:avLst/>
          </a:prstGeom>
          <a:solidFill>
            <a:srgbClr val="C00000"/>
          </a:solidFill>
          <a:ln>
            <a:solidFill>
              <a:srgbClr val="8E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WIDGET 4</a:t>
            </a:r>
          </a:p>
        </p:txBody>
      </p:sp>
    </p:spTree>
    <p:extLst>
      <p:ext uri="{BB962C8B-B14F-4D97-AF65-F5344CB8AC3E}">
        <p14:creationId xmlns:p14="http://schemas.microsoft.com/office/powerpoint/2010/main" val="898247922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3200835" y="9600298"/>
            <a:ext cx="16458330" cy="1808518"/>
            <a:chOff x="4918510" y="8945591"/>
            <a:chExt cx="16273111" cy="1808518"/>
          </a:xfrm>
        </p:grpSpPr>
        <p:sp>
          <p:nvSpPr>
            <p:cNvPr id="3" name="Rectangle 2"/>
            <p:cNvSpPr/>
            <p:nvPr/>
          </p:nvSpPr>
          <p:spPr>
            <a:xfrm>
              <a:off x="4918510" y="8945591"/>
              <a:ext cx="13022980" cy="1808518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Rectangle: Rounded Corners 3"/>
            <p:cNvSpPr/>
            <p:nvPr/>
          </p:nvSpPr>
          <p:spPr>
            <a:xfrm>
              <a:off x="5510464" y="9288377"/>
              <a:ext cx="3818021" cy="1122947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API node</a:t>
              </a:r>
            </a:p>
          </p:txBody>
        </p:sp>
        <p:sp>
          <p:nvSpPr>
            <p:cNvPr id="6" name="Rectangle: Rounded Corners 5"/>
            <p:cNvSpPr/>
            <p:nvPr/>
          </p:nvSpPr>
          <p:spPr>
            <a:xfrm>
              <a:off x="9520990" y="9288377"/>
              <a:ext cx="3818021" cy="1122947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API node</a:t>
              </a:r>
            </a:p>
          </p:txBody>
        </p:sp>
        <p:sp>
          <p:nvSpPr>
            <p:cNvPr id="7" name="Rectangle: Rounded Corners 6"/>
            <p:cNvSpPr/>
            <p:nvPr/>
          </p:nvSpPr>
          <p:spPr>
            <a:xfrm>
              <a:off x="13531516" y="9288377"/>
              <a:ext cx="3818021" cy="1122947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API node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8279979" y="8945591"/>
              <a:ext cx="2911642" cy="1808518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CDN</a:t>
              </a:r>
            </a:p>
          </p:txBody>
        </p:sp>
      </p:grpSp>
      <p:sp>
        <p:nvSpPr>
          <p:cNvPr id="11" name="Rectangle 10"/>
          <p:cNvSpPr/>
          <p:nvPr/>
        </p:nvSpPr>
        <p:spPr>
          <a:xfrm>
            <a:off x="3257717" y="325984"/>
            <a:ext cx="16401448" cy="8789397"/>
          </a:xfrm>
          <a:prstGeom prst="rect">
            <a:avLst/>
          </a:prstGeom>
          <a:ln w="28575">
            <a:prstDash val="dashDot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rtlCol="0" anchor="b"/>
          <a:lstStyle/>
          <a:p>
            <a:pPr algn="l"/>
            <a:r>
              <a:rPr lang="en-US" sz="2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HOSTING PAGE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857688" y="4190069"/>
            <a:ext cx="2643068" cy="219658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WIDGET 1</a:t>
            </a:r>
          </a:p>
        </p:txBody>
      </p:sp>
      <p:sp>
        <p:nvSpPr>
          <p:cNvPr id="17" name="Rectangle 16"/>
          <p:cNvSpPr/>
          <p:nvPr/>
        </p:nvSpPr>
        <p:spPr>
          <a:xfrm>
            <a:off x="8043834" y="4190069"/>
            <a:ext cx="2643068" cy="219658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WIDGET 2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2229980" y="4190069"/>
            <a:ext cx="2643068" cy="219658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WIDGET 3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6416125" y="4190069"/>
            <a:ext cx="2643068" cy="2196584"/>
          </a:xfrm>
          <a:prstGeom prst="rect">
            <a:avLst/>
          </a:prstGeom>
          <a:solidFill>
            <a:srgbClr val="C00000"/>
          </a:solidFill>
          <a:ln>
            <a:solidFill>
              <a:srgbClr val="8E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WIDGET 4</a:t>
            </a:r>
          </a:p>
        </p:txBody>
      </p:sp>
      <p:sp>
        <p:nvSpPr>
          <p:cNvPr id="14" name="Rectangle 13"/>
          <p:cNvSpPr/>
          <p:nvPr/>
        </p:nvSpPr>
        <p:spPr>
          <a:xfrm>
            <a:off x="3857688" y="942568"/>
            <a:ext cx="15201505" cy="233788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Message bus</a:t>
            </a:r>
          </a:p>
        </p:txBody>
      </p:sp>
    </p:spTree>
    <p:extLst>
      <p:ext uri="{BB962C8B-B14F-4D97-AF65-F5344CB8AC3E}">
        <p14:creationId xmlns:p14="http://schemas.microsoft.com/office/powerpoint/2010/main" val="18309122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3200835" y="9600298"/>
            <a:ext cx="16458330" cy="1808518"/>
            <a:chOff x="4918510" y="8945591"/>
            <a:chExt cx="16273111" cy="1808518"/>
          </a:xfrm>
        </p:grpSpPr>
        <p:sp>
          <p:nvSpPr>
            <p:cNvPr id="3" name="Rectangle 2"/>
            <p:cNvSpPr/>
            <p:nvPr/>
          </p:nvSpPr>
          <p:spPr>
            <a:xfrm>
              <a:off x="4918510" y="8945591"/>
              <a:ext cx="13022980" cy="1808518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Rectangle: Rounded Corners 3"/>
            <p:cNvSpPr/>
            <p:nvPr/>
          </p:nvSpPr>
          <p:spPr>
            <a:xfrm>
              <a:off x="5510464" y="9288377"/>
              <a:ext cx="3818021" cy="1122947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API node</a:t>
              </a:r>
            </a:p>
          </p:txBody>
        </p:sp>
        <p:sp>
          <p:nvSpPr>
            <p:cNvPr id="6" name="Rectangle: Rounded Corners 5"/>
            <p:cNvSpPr/>
            <p:nvPr/>
          </p:nvSpPr>
          <p:spPr>
            <a:xfrm>
              <a:off x="9520990" y="9288377"/>
              <a:ext cx="3818021" cy="1122947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API node</a:t>
              </a:r>
            </a:p>
          </p:txBody>
        </p:sp>
        <p:sp>
          <p:nvSpPr>
            <p:cNvPr id="7" name="Rectangle: Rounded Corners 6"/>
            <p:cNvSpPr/>
            <p:nvPr/>
          </p:nvSpPr>
          <p:spPr>
            <a:xfrm>
              <a:off x="13531516" y="9288377"/>
              <a:ext cx="3818021" cy="1122947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API node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8279979" y="8945591"/>
              <a:ext cx="2911642" cy="1808518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CDN</a:t>
              </a:r>
            </a:p>
          </p:txBody>
        </p:sp>
      </p:grpSp>
      <p:sp>
        <p:nvSpPr>
          <p:cNvPr id="11" name="Rectangle 10"/>
          <p:cNvSpPr/>
          <p:nvPr/>
        </p:nvSpPr>
        <p:spPr>
          <a:xfrm>
            <a:off x="3257717" y="325984"/>
            <a:ext cx="16401448" cy="8789397"/>
          </a:xfrm>
          <a:prstGeom prst="rect">
            <a:avLst/>
          </a:prstGeom>
          <a:ln w="28575">
            <a:prstDash val="dashDot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rtlCol="0" anchor="b"/>
          <a:lstStyle/>
          <a:p>
            <a:pPr algn="l"/>
            <a:r>
              <a:rPr lang="en-US" sz="2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HOSTING PAGE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857688" y="4190069"/>
            <a:ext cx="2643068" cy="219658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WIDGET 1</a:t>
            </a:r>
          </a:p>
        </p:txBody>
      </p:sp>
      <p:sp>
        <p:nvSpPr>
          <p:cNvPr id="17" name="Rectangle 16"/>
          <p:cNvSpPr/>
          <p:nvPr/>
        </p:nvSpPr>
        <p:spPr>
          <a:xfrm>
            <a:off x="8043834" y="4190069"/>
            <a:ext cx="2643068" cy="219658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WIDGET 2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2229980" y="4190069"/>
            <a:ext cx="2643068" cy="219658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WIDGET 3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6416125" y="4190069"/>
            <a:ext cx="2643068" cy="2196584"/>
          </a:xfrm>
          <a:prstGeom prst="rect">
            <a:avLst/>
          </a:prstGeom>
          <a:solidFill>
            <a:srgbClr val="C00000"/>
          </a:solidFill>
          <a:ln>
            <a:solidFill>
              <a:srgbClr val="8E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WIDGET 4</a:t>
            </a:r>
          </a:p>
        </p:txBody>
      </p:sp>
      <p:sp>
        <p:nvSpPr>
          <p:cNvPr id="14" name="Rectangle 13"/>
          <p:cNvSpPr/>
          <p:nvPr/>
        </p:nvSpPr>
        <p:spPr>
          <a:xfrm>
            <a:off x="3857688" y="942568"/>
            <a:ext cx="15201505" cy="233788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Message bus</a:t>
            </a:r>
          </a:p>
        </p:txBody>
      </p:sp>
      <p:sp>
        <p:nvSpPr>
          <p:cNvPr id="38" name="Rectangle: Rounded Corners 37"/>
          <p:cNvSpPr/>
          <p:nvPr/>
        </p:nvSpPr>
        <p:spPr>
          <a:xfrm>
            <a:off x="6750380" y="1660398"/>
            <a:ext cx="9416123" cy="590894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Topic 1</a:t>
            </a:r>
          </a:p>
        </p:txBody>
      </p:sp>
      <p:sp>
        <p:nvSpPr>
          <p:cNvPr id="39" name="Rectangle: Rounded Corners 38"/>
          <p:cNvSpPr/>
          <p:nvPr/>
        </p:nvSpPr>
        <p:spPr>
          <a:xfrm>
            <a:off x="9874146" y="2440764"/>
            <a:ext cx="3168591" cy="590894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Topic 2</a:t>
            </a:r>
          </a:p>
        </p:txBody>
      </p:sp>
      <p:cxnSp>
        <p:nvCxnSpPr>
          <p:cNvPr id="20" name="Connector: Elbow 19"/>
          <p:cNvCxnSpPr>
            <a:stCxn id="16" idx="0"/>
            <a:endCxn id="38" idx="1"/>
          </p:cNvCxnSpPr>
          <p:nvPr/>
        </p:nvCxnSpPr>
        <p:spPr>
          <a:xfrm rot="5400000" flipH="1" flipV="1">
            <a:off x="4847689" y="2287378"/>
            <a:ext cx="2234224" cy="1571158"/>
          </a:xfrm>
          <a:prstGeom prst="bentConnector2">
            <a:avLst/>
          </a:prstGeom>
          <a:ln w="762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/>
          <p:cNvCxnSpPr>
            <a:stCxn id="19" idx="0"/>
            <a:endCxn id="38" idx="3"/>
          </p:cNvCxnSpPr>
          <p:nvPr/>
        </p:nvCxnSpPr>
        <p:spPr>
          <a:xfrm rot="16200000" flipV="1">
            <a:off x="15834969" y="2287379"/>
            <a:ext cx="2234224" cy="1571156"/>
          </a:xfrm>
          <a:prstGeom prst="bentConnector2">
            <a:avLst/>
          </a:prstGeom>
          <a:ln w="76200"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/>
          <p:cNvCxnSpPr>
            <a:stCxn id="18" idx="0"/>
            <a:endCxn id="39" idx="3"/>
          </p:cNvCxnSpPr>
          <p:nvPr/>
        </p:nvCxnSpPr>
        <p:spPr>
          <a:xfrm rot="16200000" flipV="1">
            <a:off x="12570197" y="3208751"/>
            <a:ext cx="1453858" cy="508777"/>
          </a:xfrm>
          <a:prstGeom prst="bentConnector2">
            <a:avLst/>
          </a:prstGeom>
          <a:ln w="76200"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Elbow 22"/>
          <p:cNvCxnSpPr>
            <a:stCxn id="17" idx="0"/>
            <a:endCxn id="39" idx="1"/>
          </p:cNvCxnSpPr>
          <p:nvPr/>
        </p:nvCxnSpPr>
        <p:spPr>
          <a:xfrm rot="5400000" flipH="1" flipV="1">
            <a:off x="8892828" y="3208751"/>
            <a:ext cx="1453858" cy="508778"/>
          </a:xfrm>
          <a:prstGeom prst="bentConnector2">
            <a:avLst/>
          </a:prstGeom>
          <a:ln w="76200"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78715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3200835" y="9600298"/>
            <a:ext cx="16458330" cy="1808518"/>
            <a:chOff x="4918510" y="8945591"/>
            <a:chExt cx="16273111" cy="1808518"/>
          </a:xfrm>
        </p:grpSpPr>
        <p:sp>
          <p:nvSpPr>
            <p:cNvPr id="3" name="Rectangle 2"/>
            <p:cNvSpPr/>
            <p:nvPr/>
          </p:nvSpPr>
          <p:spPr>
            <a:xfrm>
              <a:off x="4918510" y="8945591"/>
              <a:ext cx="13022980" cy="1808518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Rectangle: Rounded Corners 3"/>
            <p:cNvSpPr/>
            <p:nvPr/>
          </p:nvSpPr>
          <p:spPr>
            <a:xfrm>
              <a:off x="5510464" y="9288377"/>
              <a:ext cx="3818021" cy="1122947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API node</a:t>
              </a:r>
            </a:p>
          </p:txBody>
        </p:sp>
        <p:sp>
          <p:nvSpPr>
            <p:cNvPr id="6" name="Rectangle: Rounded Corners 5"/>
            <p:cNvSpPr/>
            <p:nvPr/>
          </p:nvSpPr>
          <p:spPr>
            <a:xfrm>
              <a:off x="9520990" y="9288377"/>
              <a:ext cx="3818021" cy="1122947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API node</a:t>
              </a:r>
            </a:p>
          </p:txBody>
        </p:sp>
        <p:sp>
          <p:nvSpPr>
            <p:cNvPr id="7" name="Rectangle: Rounded Corners 6"/>
            <p:cNvSpPr/>
            <p:nvPr/>
          </p:nvSpPr>
          <p:spPr>
            <a:xfrm>
              <a:off x="13531516" y="9288377"/>
              <a:ext cx="3818021" cy="1122947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API node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8279979" y="8945591"/>
              <a:ext cx="2911642" cy="1808518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CDN</a:t>
              </a:r>
            </a:p>
          </p:txBody>
        </p:sp>
      </p:grpSp>
      <p:sp>
        <p:nvSpPr>
          <p:cNvPr id="11" name="Rectangle 10"/>
          <p:cNvSpPr/>
          <p:nvPr/>
        </p:nvSpPr>
        <p:spPr>
          <a:xfrm>
            <a:off x="3257717" y="325984"/>
            <a:ext cx="16401448" cy="8789397"/>
          </a:xfrm>
          <a:prstGeom prst="rect">
            <a:avLst/>
          </a:prstGeom>
          <a:ln w="28575">
            <a:prstDash val="dashDot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rtlCol="0" anchor="b"/>
          <a:lstStyle/>
          <a:p>
            <a:pPr algn="l"/>
            <a:r>
              <a:rPr lang="en-US" sz="2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HOSTING PAGE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857688" y="4190069"/>
            <a:ext cx="2643068" cy="219658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WIDGET 1</a:t>
            </a:r>
          </a:p>
        </p:txBody>
      </p:sp>
      <p:sp>
        <p:nvSpPr>
          <p:cNvPr id="17" name="Rectangle 16"/>
          <p:cNvSpPr/>
          <p:nvPr/>
        </p:nvSpPr>
        <p:spPr>
          <a:xfrm>
            <a:off x="8043834" y="4190069"/>
            <a:ext cx="2643068" cy="219658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WIDGET 2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2229980" y="4190069"/>
            <a:ext cx="2643068" cy="219658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WIDGET 3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6416125" y="4190069"/>
            <a:ext cx="2643068" cy="2196584"/>
          </a:xfrm>
          <a:prstGeom prst="rect">
            <a:avLst/>
          </a:prstGeom>
          <a:solidFill>
            <a:srgbClr val="C00000"/>
          </a:solidFill>
          <a:ln>
            <a:solidFill>
              <a:srgbClr val="8E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WIDGET 4</a:t>
            </a:r>
          </a:p>
        </p:txBody>
      </p:sp>
      <p:sp>
        <p:nvSpPr>
          <p:cNvPr id="14" name="Rectangle 13"/>
          <p:cNvSpPr/>
          <p:nvPr/>
        </p:nvSpPr>
        <p:spPr>
          <a:xfrm>
            <a:off x="3857688" y="942568"/>
            <a:ext cx="15201505" cy="233788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Message bus</a:t>
            </a:r>
          </a:p>
        </p:txBody>
      </p:sp>
      <p:sp>
        <p:nvSpPr>
          <p:cNvPr id="38" name="Rectangle: Rounded Corners 37"/>
          <p:cNvSpPr/>
          <p:nvPr/>
        </p:nvSpPr>
        <p:spPr>
          <a:xfrm>
            <a:off x="6750380" y="1660398"/>
            <a:ext cx="9416123" cy="590894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Topic 1</a:t>
            </a:r>
          </a:p>
        </p:txBody>
      </p:sp>
      <p:sp>
        <p:nvSpPr>
          <p:cNvPr id="39" name="Rectangle: Rounded Corners 38"/>
          <p:cNvSpPr/>
          <p:nvPr/>
        </p:nvSpPr>
        <p:spPr>
          <a:xfrm>
            <a:off x="9874146" y="2440764"/>
            <a:ext cx="3168591" cy="590894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Topic 2</a:t>
            </a:r>
          </a:p>
        </p:txBody>
      </p:sp>
      <p:cxnSp>
        <p:nvCxnSpPr>
          <p:cNvPr id="20" name="Connector: Elbow 19"/>
          <p:cNvCxnSpPr>
            <a:stCxn id="16" idx="0"/>
            <a:endCxn id="38" idx="1"/>
          </p:cNvCxnSpPr>
          <p:nvPr/>
        </p:nvCxnSpPr>
        <p:spPr>
          <a:xfrm rot="5400000" flipH="1" flipV="1">
            <a:off x="4847689" y="2287378"/>
            <a:ext cx="2234224" cy="1571158"/>
          </a:xfrm>
          <a:prstGeom prst="bentConnector2">
            <a:avLst/>
          </a:prstGeom>
          <a:ln w="762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/>
          <p:cNvCxnSpPr>
            <a:stCxn id="19" idx="0"/>
            <a:endCxn id="38" idx="3"/>
          </p:cNvCxnSpPr>
          <p:nvPr/>
        </p:nvCxnSpPr>
        <p:spPr>
          <a:xfrm rot="16200000" flipV="1">
            <a:off x="15834969" y="2287379"/>
            <a:ext cx="2234224" cy="1571156"/>
          </a:xfrm>
          <a:prstGeom prst="bentConnector2">
            <a:avLst/>
          </a:prstGeom>
          <a:ln w="76200"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/>
          <p:cNvCxnSpPr>
            <a:stCxn id="18" idx="0"/>
            <a:endCxn id="39" idx="3"/>
          </p:cNvCxnSpPr>
          <p:nvPr/>
        </p:nvCxnSpPr>
        <p:spPr>
          <a:xfrm rot="16200000" flipV="1">
            <a:off x="12570197" y="3208751"/>
            <a:ext cx="1453858" cy="508777"/>
          </a:xfrm>
          <a:prstGeom prst="bentConnector2">
            <a:avLst/>
          </a:prstGeom>
          <a:ln w="76200"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Elbow 22"/>
          <p:cNvCxnSpPr>
            <a:stCxn id="17" idx="0"/>
            <a:endCxn id="39" idx="1"/>
          </p:cNvCxnSpPr>
          <p:nvPr/>
        </p:nvCxnSpPr>
        <p:spPr>
          <a:xfrm rot="5400000" flipH="1" flipV="1">
            <a:off x="8892828" y="3208751"/>
            <a:ext cx="1453858" cy="508778"/>
          </a:xfrm>
          <a:prstGeom prst="bentConnector2">
            <a:avLst/>
          </a:prstGeom>
          <a:ln w="76200"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3857687" y="7290185"/>
            <a:ext cx="11015361" cy="106838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 err="1">
                <a:solidFill>
                  <a:schemeClr val="tx1"/>
                </a:solidFill>
              </a:rPr>
              <a:t>TypeScript</a:t>
            </a:r>
            <a:r>
              <a:rPr lang="en-US" sz="3200" b="1" dirty="0">
                <a:solidFill>
                  <a:schemeClr val="tx1"/>
                </a:solidFill>
              </a:rPr>
              <a:t> SDK</a:t>
            </a:r>
          </a:p>
        </p:txBody>
      </p:sp>
      <p:cxnSp>
        <p:nvCxnSpPr>
          <p:cNvPr id="25" name="Connector: Elbow 24"/>
          <p:cNvCxnSpPr>
            <a:stCxn id="24" idx="0"/>
            <a:endCxn id="18" idx="2"/>
          </p:cNvCxnSpPr>
          <p:nvPr/>
        </p:nvCxnSpPr>
        <p:spPr>
          <a:xfrm rot="5400000" flipH="1" flipV="1">
            <a:off x="11006675" y="4745346"/>
            <a:ext cx="903532" cy="4186146"/>
          </a:xfrm>
          <a:prstGeom prst="bentConnector3">
            <a:avLst>
              <a:gd name="adj1" fmla="val 50000"/>
            </a:avLst>
          </a:prstGeom>
          <a:ln w="76200">
            <a:solidFill>
              <a:srgbClr val="FF0000"/>
            </a:solidFill>
            <a:prstDash val="sys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/>
          <p:cNvCxnSpPr>
            <a:stCxn id="24" idx="0"/>
            <a:endCxn id="17" idx="2"/>
          </p:cNvCxnSpPr>
          <p:nvPr/>
        </p:nvCxnSpPr>
        <p:spPr>
          <a:xfrm rot="5400000" flipH="1" flipV="1">
            <a:off x="8913602" y="6838419"/>
            <a:ext cx="903532" cy="12700"/>
          </a:xfrm>
          <a:prstGeom prst="bentConnector3">
            <a:avLst>
              <a:gd name="adj1" fmla="val 50000"/>
            </a:avLst>
          </a:prstGeom>
          <a:ln w="76200">
            <a:solidFill>
              <a:srgbClr val="FF0000"/>
            </a:solidFill>
            <a:prstDash val="sys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/>
          <p:cNvCxnSpPr>
            <a:stCxn id="3" idx="0"/>
            <a:endCxn id="24" idx="2"/>
          </p:cNvCxnSpPr>
          <p:nvPr/>
        </p:nvCxnSpPr>
        <p:spPr>
          <a:xfrm rot="16200000" flipV="1">
            <a:off x="8955040" y="8768900"/>
            <a:ext cx="1241726" cy="421070"/>
          </a:xfrm>
          <a:prstGeom prst="bentConnector3">
            <a:avLst/>
          </a:prstGeom>
          <a:ln w="76200">
            <a:solidFill>
              <a:srgbClr val="FF0000"/>
            </a:solidFill>
            <a:prstDash val="sys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Elbow 27"/>
          <p:cNvCxnSpPr>
            <a:stCxn id="24" idx="0"/>
            <a:endCxn id="16" idx="2"/>
          </p:cNvCxnSpPr>
          <p:nvPr/>
        </p:nvCxnSpPr>
        <p:spPr>
          <a:xfrm rot="16200000" flipV="1">
            <a:off x="6820529" y="4745346"/>
            <a:ext cx="903532" cy="4186146"/>
          </a:xfrm>
          <a:prstGeom prst="bentConnector3">
            <a:avLst>
              <a:gd name="adj1" fmla="val 50000"/>
            </a:avLst>
          </a:prstGeom>
          <a:ln w="76200">
            <a:solidFill>
              <a:srgbClr val="FF0000"/>
            </a:solidFill>
            <a:prstDash val="sys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/>
          <p:cNvCxnSpPr>
            <a:stCxn id="19" idx="2"/>
            <a:endCxn id="10" idx="0"/>
          </p:cNvCxnSpPr>
          <p:nvPr/>
        </p:nvCxnSpPr>
        <p:spPr>
          <a:xfrm rot="16200000" flipH="1">
            <a:off x="16355394" y="7768917"/>
            <a:ext cx="3213645" cy="449115"/>
          </a:xfrm>
          <a:prstGeom prst="bentConnector3">
            <a:avLst>
              <a:gd name="adj1" fmla="val 23172"/>
            </a:avLst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Elbow 29"/>
          <p:cNvCxnSpPr>
            <a:stCxn id="18" idx="2"/>
            <a:endCxn id="10" idx="0"/>
          </p:cNvCxnSpPr>
          <p:nvPr/>
        </p:nvCxnSpPr>
        <p:spPr>
          <a:xfrm rot="16200000" flipH="1">
            <a:off x="14262322" y="5675845"/>
            <a:ext cx="3213645" cy="4635260"/>
          </a:xfrm>
          <a:prstGeom prst="bentConnector3">
            <a:avLst>
              <a:gd name="adj1" fmla="val 23172"/>
            </a:avLst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or: Elbow 30"/>
          <p:cNvCxnSpPr>
            <a:stCxn id="17" idx="2"/>
            <a:endCxn id="10" idx="0"/>
          </p:cNvCxnSpPr>
          <p:nvPr/>
        </p:nvCxnSpPr>
        <p:spPr>
          <a:xfrm rot="16200000" flipH="1">
            <a:off x="12169249" y="3582772"/>
            <a:ext cx="3213645" cy="8821406"/>
          </a:xfrm>
          <a:prstGeom prst="bentConnector3">
            <a:avLst>
              <a:gd name="adj1" fmla="val 23172"/>
            </a:avLst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or: Elbow 34"/>
          <p:cNvCxnSpPr>
            <a:stCxn id="16" idx="2"/>
            <a:endCxn id="10" idx="0"/>
          </p:cNvCxnSpPr>
          <p:nvPr/>
        </p:nvCxnSpPr>
        <p:spPr>
          <a:xfrm rot="16200000" flipH="1">
            <a:off x="10076176" y="1489699"/>
            <a:ext cx="3213645" cy="13007552"/>
          </a:xfrm>
          <a:prstGeom prst="bentConnector3">
            <a:avLst>
              <a:gd name="adj1" fmla="val 23172"/>
            </a:avLst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51436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09600" y="0"/>
            <a:ext cx="23469600" cy="117348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942094" y="5418221"/>
            <a:ext cx="13475368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700" b="1" dirty="0">
                <a:ln w="10160">
                  <a:solidFill>
                    <a:srgbClr val="454334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WAIT</a:t>
            </a:r>
          </a:p>
        </p:txBody>
      </p:sp>
    </p:spTree>
    <p:extLst>
      <p:ext uri="{BB962C8B-B14F-4D97-AF65-F5344CB8AC3E}">
        <p14:creationId xmlns:p14="http://schemas.microsoft.com/office/powerpoint/2010/main" val="3911440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cover/>
      </p:transition>
    </mc:Choice>
    <mc:Fallback xmlns="">
      <p:transition>
        <p:cover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Hi, I’m Martin!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Tech enthusiast</a:t>
            </a:r>
          </a:p>
          <a:p>
            <a:r>
              <a:rPr lang="en-US" dirty="0"/>
              <a:t>Software architect</a:t>
            </a:r>
          </a:p>
          <a:p>
            <a:r>
              <a:rPr lang="en-US" dirty="0"/>
              <a:t>Ex-designer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39425">
            <a:off x="9178188" y="810081"/>
            <a:ext cx="14663656" cy="1299224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 rot="19964131">
            <a:off x="17143440" y="3390901"/>
            <a:ext cx="41529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...at least for me...</a:t>
            </a:r>
          </a:p>
        </p:txBody>
      </p:sp>
    </p:spTree>
    <p:extLst>
      <p:ext uri="{BB962C8B-B14F-4D97-AF65-F5344CB8AC3E}">
        <p14:creationId xmlns:p14="http://schemas.microsoft.com/office/powerpoint/2010/main" val="133501063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75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750"/>
                            </p:stCondLst>
                            <p:childTnLst>
                              <p:par>
                                <p:cTn id="2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750"/>
                            </p:stCondLst>
                            <p:childTnLst>
                              <p:par>
                                <p:cTn id="28" presetID="22" presetClass="entr" presetSubtype="4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09600" y="0"/>
            <a:ext cx="23469600" cy="11734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942094" y="5418221"/>
            <a:ext cx="13475368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800" b="1" dirty="0">
                <a:ln w="10160">
                  <a:solidFill>
                    <a:srgbClr val="454334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Something is missing</a:t>
            </a:r>
          </a:p>
        </p:txBody>
      </p:sp>
    </p:spTree>
    <p:extLst>
      <p:ext uri="{BB962C8B-B14F-4D97-AF65-F5344CB8AC3E}">
        <p14:creationId xmlns:p14="http://schemas.microsoft.com/office/powerpoint/2010/main" val="3631071413"/>
      </p:ext>
    </p:extLst>
  </p:cSld>
  <p:clrMapOvr>
    <a:masterClrMapping/>
  </p:clrMapOvr>
  <p:transition spd="med">
    <p:split orient="vert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What about the design?</a:t>
            </a:r>
          </a:p>
        </p:txBody>
      </p:sp>
    </p:spTree>
    <p:extLst>
      <p:ext uri="{BB962C8B-B14F-4D97-AF65-F5344CB8AC3E}">
        <p14:creationId xmlns:p14="http://schemas.microsoft.com/office/powerpoint/2010/main" val="386418587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fracture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How do you scale </a:t>
            </a:r>
            <a:r>
              <a:rPr lang="en-US" b="1" dirty="0"/>
              <a:t>the</a:t>
            </a:r>
            <a:r>
              <a:rPr lang="en-US" dirty="0"/>
              <a:t> design?</a:t>
            </a:r>
          </a:p>
        </p:txBody>
      </p:sp>
    </p:spTree>
    <p:extLst>
      <p:ext uri="{BB962C8B-B14F-4D97-AF65-F5344CB8AC3E}">
        <p14:creationId xmlns:p14="http://schemas.microsoft.com/office/powerpoint/2010/main" val="424651550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crush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G88Vs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649303"/>
            <a:ext cx="22860000" cy="13033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5466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4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step back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Widgets have design... duh</a:t>
            </a:r>
          </a:p>
          <a:p>
            <a:r>
              <a:rPr lang="en-US" dirty="0"/>
              <a:t>Design language is shared in an application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43931" y="6370910"/>
            <a:ext cx="4444444" cy="302222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3163" y="6447101"/>
            <a:ext cx="4444444" cy="286984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2394" y="6478847"/>
            <a:ext cx="4444444" cy="280634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1625" y="6396307"/>
            <a:ext cx="4444444" cy="2971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56573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0"/>
                            </p:stCondLst>
                            <p:childTnLst>
                              <p:par>
                                <p:cTn id="52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7000"/>
                            </p:stCondLst>
                            <p:childTnLst>
                              <p:par>
                                <p:cTn id="69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is compiled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Pre-processors</a:t>
            </a:r>
          </a:p>
          <a:p>
            <a:r>
              <a:rPr lang="en-US" dirty="0"/>
              <a:t>CSS Modules</a:t>
            </a:r>
            <a:endParaRPr lang="bg-BG" dirty="0"/>
          </a:p>
          <a:p>
            <a:r>
              <a:rPr lang="en-US" dirty="0"/>
              <a:t>BEM</a:t>
            </a:r>
          </a:p>
          <a:p>
            <a:r>
              <a:rPr lang="en-US" dirty="0"/>
              <a:t>Default colors palette</a:t>
            </a:r>
          </a:p>
        </p:txBody>
      </p:sp>
    </p:spTree>
    <p:extLst>
      <p:ext uri="{BB962C8B-B14F-4D97-AF65-F5344CB8AC3E}">
        <p14:creationId xmlns:p14="http://schemas.microsoft.com/office/powerpoint/2010/main" val="5834641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palette?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3755" y="1363580"/>
            <a:ext cx="12172492" cy="900764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7516247" y="5082571"/>
            <a:ext cx="332334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 150</a:t>
            </a:r>
          </a:p>
        </p:txBody>
      </p:sp>
    </p:spTree>
    <p:extLst>
      <p:ext uri="{BB962C8B-B14F-4D97-AF65-F5344CB8AC3E}">
        <p14:creationId xmlns:p14="http://schemas.microsoft.com/office/powerpoint/2010/main" val="1737054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800101" y="947787"/>
            <a:ext cx="15316200" cy="9458226"/>
          </a:xfrm>
          <a:prstGeom prst="rect">
            <a:avLst/>
          </a:prstGeom>
          <a:ln w="28575">
            <a:prstDash val="dashDot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Widgets project</a:t>
            </a:r>
          </a:p>
        </p:txBody>
      </p:sp>
      <p:sp>
        <p:nvSpPr>
          <p:cNvPr id="21" name="Rectangle 20"/>
          <p:cNvSpPr/>
          <p:nvPr/>
        </p:nvSpPr>
        <p:spPr>
          <a:xfrm>
            <a:off x="5337055" y="2823662"/>
            <a:ext cx="3125796" cy="3032760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Widget</a:t>
            </a:r>
          </a:p>
        </p:txBody>
      </p:sp>
      <p:sp>
        <p:nvSpPr>
          <p:cNvPr id="22" name="Rectangle 21"/>
          <p:cNvSpPr/>
          <p:nvPr/>
        </p:nvSpPr>
        <p:spPr>
          <a:xfrm>
            <a:off x="5337055" y="6705600"/>
            <a:ext cx="3125796" cy="303276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Widget</a:t>
            </a:r>
          </a:p>
        </p:txBody>
      </p:sp>
      <p:sp>
        <p:nvSpPr>
          <p:cNvPr id="23" name="Rectangle 22"/>
          <p:cNvSpPr/>
          <p:nvPr/>
        </p:nvSpPr>
        <p:spPr>
          <a:xfrm>
            <a:off x="12984856" y="2823662"/>
            <a:ext cx="2431129" cy="1888857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Services</a:t>
            </a:r>
          </a:p>
        </p:txBody>
      </p:sp>
      <p:sp>
        <p:nvSpPr>
          <p:cNvPr id="24" name="Rectangle 23"/>
          <p:cNvSpPr/>
          <p:nvPr/>
        </p:nvSpPr>
        <p:spPr>
          <a:xfrm>
            <a:off x="12984856" y="5336582"/>
            <a:ext cx="2431129" cy="1888857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Services</a:t>
            </a:r>
          </a:p>
        </p:txBody>
      </p:sp>
      <p:sp>
        <p:nvSpPr>
          <p:cNvPr id="25" name="Rectangle 24"/>
          <p:cNvSpPr/>
          <p:nvPr/>
        </p:nvSpPr>
        <p:spPr>
          <a:xfrm>
            <a:off x="12984856" y="7849503"/>
            <a:ext cx="2431129" cy="1888857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Services</a:t>
            </a:r>
          </a:p>
        </p:txBody>
      </p:sp>
      <p:sp>
        <p:nvSpPr>
          <p:cNvPr id="26" name="Rectangle 25"/>
          <p:cNvSpPr/>
          <p:nvPr/>
        </p:nvSpPr>
        <p:spPr>
          <a:xfrm>
            <a:off x="9148218" y="2823662"/>
            <a:ext cx="3151270" cy="1409700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Component</a:t>
            </a:r>
          </a:p>
        </p:txBody>
      </p:sp>
      <p:sp>
        <p:nvSpPr>
          <p:cNvPr id="27" name="Rectangle 26"/>
          <p:cNvSpPr/>
          <p:nvPr/>
        </p:nvSpPr>
        <p:spPr>
          <a:xfrm>
            <a:off x="9148218" y="4658661"/>
            <a:ext cx="3151270" cy="140970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Component</a:t>
            </a:r>
          </a:p>
        </p:txBody>
      </p:sp>
      <p:sp>
        <p:nvSpPr>
          <p:cNvPr id="28" name="Rectangle 27"/>
          <p:cNvSpPr/>
          <p:nvPr/>
        </p:nvSpPr>
        <p:spPr>
          <a:xfrm>
            <a:off x="9148218" y="6493660"/>
            <a:ext cx="3151270" cy="1409700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Component</a:t>
            </a:r>
          </a:p>
        </p:txBody>
      </p:sp>
      <p:sp>
        <p:nvSpPr>
          <p:cNvPr id="29" name="Rectangle 28"/>
          <p:cNvSpPr/>
          <p:nvPr/>
        </p:nvSpPr>
        <p:spPr>
          <a:xfrm>
            <a:off x="9148218" y="8328660"/>
            <a:ext cx="3151270" cy="140970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Component</a:t>
            </a:r>
          </a:p>
        </p:txBody>
      </p:sp>
      <p:sp>
        <p:nvSpPr>
          <p:cNvPr id="30" name="Rectangle 29"/>
          <p:cNvSpPr/>
          <p:nvPr/>
        </p:nvSpPr>
        <p:spPr>
          <a:xfrm>
            <a:off x="1500418" y="2833864"/>
            <a:ext cx="3151270" cy="6914698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Project</a:t>
            </a:r>
          </a:p>
          <a:p>
            <a:pPr algn="ctr"/>
            <a:r>
              <a:rPr lang="en-US" dirty="0"/>
              <a:t>Dependencies</a:t>
            </a:r>
          </a:p>
        </p:txBody>
      </p:sp>
      <p:sp>
        <p:nvSpPr>
          <p:cNvPr id="31" name="Rectangle 30"/>
          <p:cNvSpPr/>
          <p:nvPr/>
        </p:nvSpPr>
        <p:spPr>
          <a:xfrm>
            <a:off x="17716500" y="947787"/>
            <a:ext cx="4343400" cy="9458226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US" dirty="0"/>
          </a:p>
          <a:p>
            <a:pPr algn="ctr"/>
            <a:r>
              <a:rPr lang="en-US" dirty="0"/>
              <a:t>Compiled Widget</a:t>
            </a:r>
          </a:p>
        </p:txBody>
      </p:sp>
      <p:sp>
        <p:nvSpPr>
          <p:cNvPr id="34" name="Rectangle 33"/>
          <p:cNvSpPr/>
          <p:nvPr/>
        </p:nvSpPr>
        <p:spPr>
          <a:xfrm>
            <a:off x="18310860" y="6493660"/>
            <a:ext cx="3154680" cy="1408176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Services</a:t>
            </a:r>
          </a:p>
        </p:txBody>
      </p:sp>
      <p:sp>
        <p:nvSpPr>
          <p:cNvPr id="35" name="Rectangle 34"/>
          <p:cNvSpPr/>
          <p:nvPr/>
        </p:nvSpPr>
        <p:spPr>
          <a:xfrm>
            <a:off x="18310860" y="4658661"/>
            <a:ext cx="3154680" cy="1408176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Component</a:t>
            </a:r>
          </a:p>
        </p:txBody>
      </p:sp>
      <p:sp>
        <p:nvSpPr>
          <p:cNvPr id="36" name="Rectangle 35"/>
          <p:cNvSpPr/>
          <p:nvPr/>
        </p:nvSpPr>
        <p:spPr>
          <a:xfrm>
            <a:off x="18310860" y="2823662"/>
            <a:ext cx="3154680" cy="1408176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Component</a:t>
            </a:r>
          </a:p>
        </p:txBody>
      </p:sp>
      <p:sp>
        <p:nvSpPr>
          <p:cNvPr id="37" name="Rectangle 36"/>
          <p:cNvSpPr/>
          <p:nvPr/>
        </p:nvSpPr>
        <p:spPr>
          <a:xfrm>
            <a:off x="18310860" y="8328660"/>
            <a:ext cx="3154680" cy="1408176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Project</a:t>
            </a:r>
          </a:p>
          <a:p>
            <a:pPr algn="ctr"/>
            <a:r>
              <a:rPr lang="en-US" dirty="0"/>
              <a:t>Dependencies</a:t>
            </a:r>
          </a:p>
        </p:txBody>
      </p:sp>
      <p:cxnSp>
        <p:nvCxnSpPr>
          <p:cNvPr id="39" name="Connector: Elbow 38"/>
          <p:cNvCxnSpPr>
            <a:stCxn id="22" idx="2"/>
            <a:endCxn id="31" idx="2"/>
          </p:cNvCxnSpPr>
          <p:nvPr/>
        </p:nvCxnSpPr>
        <p:spPr>
          <a:xfrm rot="16200000" flipH="1">
            <a:off x="13060250" y="3578062"/>
            <a:ext cx="667653" cy="12988247"/>
          </a:xfrm>
          <a:prstGeom prst="bentConnector3">
            <a:avLst>
              <a:gd name="adj1" fmla="val 134239"/>
            </a:avLst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or: Elbow 46"/>
          <p:cNvCxnSpPr>
            <a:stCxn id="26" idx="1"/>
            <a:endCxn id="22" idx="3"/>
          </p:cNvCxnSpPr>
          <p:nvPr/>
        </p:nvCxnSpPr>
        <p:spPr>
          <a:xfrm rot="10800000" flipV="1">
            <a:off x="8462852" y="3528512"/>
            <a:ext cx="685367" cy="4693468"/>
          </a:xfrm>
          <a:prstGeom prst="bentConnector3">
            <a:avLst>
              <a:gd name="adj1" fmla="val 50000"/>
            </a:avLst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or: Elbow 49"/>
          <p:cNvCxnSpPr>
            <a:stCxn id="28" idx="1"/>
            <a:endCxn id="22" idx="3"/>
          </p:cNvCxnSpPr>
          <p:nvPr/>
        </p:nvCxnSpPr>
        <p:spPr>
          <a:xfrm rot="10800000" flipV="1">
            <a:off x="8462852" y="7198510"/>
            <a:ext cx="685367" cy="1023470"/>
          </a:xfrm>
          <a:prstGeom prst="bentConnector3">
            <a:avLst>
              <a:gd name="adj1" fmla="val 50000"/>
            </a:avLst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or: Elbow 52"/>
          <p:cNvCxnSpPr>
            <a:stCxn id="24" idx="1"/>
            <a:endCxn id="22" idx="3"/>
          </p:cNvCxnSpPr>
          <p:nvPr/>
        </p:nvCxnSpPr>
        <p:spPr>
          <a:xfrm rot="10800000" flipV="1">
            <a:off x="8462852" y="6281010"/>
            <a:ext cx="4522005" cy="1940969"/>
          </a:xfrm>
          <a:prstGeom prst="bentConnector3">
            <a:avLst>
              <a:gd name="adj1" fmla="val 92253"/>
            </a:avLst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ctor: Elbow 58"/>
          <p:cNvCxnSpPr>
            <a:endCxn id="22" idx="0"/>
          </p:cNvCxnSpPr>
          <p:nvPr/>
        </p:nvCxnSpPr>
        <p:spPr>
          <a:xfrm>
            <a:off x="4651687" y="6281010"/>
            <a:ext cx="2248266" cy="424590"/>
          </a:xfrm>
          <a:prstGeom prst="bentConnector2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9819599" y="3962769"/>
            <a:ext cx="18085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  <a:highlight>
                  <a:srgbClr val="FFFF00"/>
                </a:highlight>
              </a:rPr>
              <a:t>DESIGN.LESS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9819599" y="7632767"/>
            <a:ext cx="18085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  <a:highlight>
                  <a:srgbClr val="FFFF00"/>
                </a:highlight>
              </a:rPr>
              <a:t>DESIGN.LESS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5995699" y="9467767"/>
            <a:ext cx="18085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  <a:highlight>
                  <a:srgbClr val="FFFF00"/>
                </a:highlight>
              </a:rPr>
              <a:t>DESIGN.LESS</a:t>
            </a:r>
          </a:p>
        </p:txBody>
      </p:sp>
      <p:sp>
        <p:nvSpPr>
          <p:cNvPr id="40" name="Rectangle 39"/>
          <p:cNvSpPr/>
          <p:nvPr/>
        </p:nvSpPr>
        <p:spPr>
          <a:xfrm>
            <a:off x="1615743" y="7779225"/>
            <a:ext cx="2920620" cy="1856095"/>
          </a:xfrm>
          <a:prstGeom prst="rect">
            <a:avLst/>
          </a:prstGeom>
          <a:solidFill>
            <a:srgbClr val="272A4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chemeClr val="bg1"/>
                </a:solidFill>
              </a:rPr>
              <a:t>DEFAULT PALETTE</a:t>
            </a:r>
          </a:p>
          <a:p>
            <a:r>
              <a:rPr lang="en-US" sz="2400" b="1" dirty="0">
                <a:solidFill>
                  <a:schemeClr val="bg1"/>
                </a:solidFill>
              </a:rPr>
              <a:t>@</a:t>
            </a:r>
            <a:r>
              <a:rPr lang="en-US" sz="2400" b="1" dirty="0" err="1">
                <a:solidFill>
                  <a:schemeClr val="bg1"/>
                </a:solidFill>
              </a:rPr>
              <a:t>primaryText</a:t>
            </a:r>
            <a:r>
              <a:rPr lang="en-US" sz="2400" b="1" dirty="0">
                <a:solidFill>
                  <a:schemeClr val="bg1"/>
                </a:solidFill>
              </a:rPr>
              <a:t>: #000</a:t>
            </a:r>
          </a:p>
          <a:p>
            <a:r>
              <a:rPr lang="en-US" sz="2400" b="1" dirty="0">
                <a:solidFill>
                  <a:schemeClr val="bg1"/>
                </a:solidFill>
              </a:rPr>
              <a:t>@</a:t>
            </a:r>
            <a:r>
              <a:rPr lang="en-US" sz="2400" b="1" dirty="0" err="1">
                <a:solidFill>
                  <a:schemeClr val="bg1"/>
                </a:solidFill>
              </a:rPr>
              <a:t>primaryBg</a:t>
            </a:r>
            <a:r>
              <a:rPr lang="en-US" sz="2400" b="1" dirty="0">
                <a:solidFill>
                  <a:schemeClr val="bg1"/>
                </a:solidFill>
              </a:rPr>
              <a:t>: #FFF</a:t>
            </a:r>
          </a:p>
          <a:p>
            <a:r>
              <a:rPr lang="en-US" sz="2400" b="1" dirty="0">
                <a:solidFill>
                  <a:schemeClr val="bg1"/>
                </a:solidFill>
              </a:rPr>
              <a:t>@accent: #C70000</a:t>
            </a:r>
          </a:p>
        </p:txBody>
      </p:sp>
    </p:spTree>
    <p:extLst>
      <p:ext uri="{BB962C8B-B14F-4D97-AF65-F5344CB8AC3E}">
        <p14:creationId xmlns:p14="http://schemas.microsoft.com/office/powerpoint/2010/main" val="1468880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800101" y="947787"/>
            <a:ext cx="15316200" cy="9458226"/>
          </a:xfrm>
          <a:prstGeom prst="rect">
            <a:avLst/>
          </a:prstGeom>
          <a:ln w="28575">
            <a:prstDash val="dashDot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Widgets project</a:t>
            </a:r>
          </a:p>
        </p:txBody>
      </p:sp>
      <p:sp>
        <p:nvSpPr>
          <p:cNvPr id="21" name="Rectangle 20"/>
          <p:cNvSpPr/>
          <p:nvPr/>
        </p:nvSpPr>
        <p:spPr>
          <a:xfrm>
            <a:off x="5337055" y="2823662"/>
            <a:ext cx="3125796" cy="3032760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Widget</a:t>
            </a:r>
          </a:p>
        </p:txBody>
      </p:sp>
      <p:sp>
        <p:nvSpPr>
          <p:cNvPr id="22" name="Rectangle 21"/>
          <p:cNvSpPr/>
          <p:nvPr/>
        </p:nvSpPr>
        <p:spPr>
          <a:xfrm>
            <a:off x="5337055" y="6705600"/>
            <a:ext cx="3125796" cy="303276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Widget</a:t>
            </a:r>
          </a:p>
        </p:txBody>
      </p:sp>
      <p:sp>
        <p:nvSpPr>
          <p:cNvPr id="23" name="Rectangle 22"/>
          <p:cNvSpPr/>
          <p:nvPr/>
        </p:nvSpPr>
        <p:spPr>
          <a:xfrm>
            <a:off x="12984856" y="2823662"/>
            <a:ext cx="2431129" cy="1888857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Services</a:t>
            </a:r>
          </a:p>
        </p:txBody>
      </p:sp>
      <p:sp>
        <p:nvSpPr>
          <p:cNvPr id="24" name="Rectangle 23"/>
          <p:cNvSpPr/>
          <p:nvPr/>
        </p:nvSpPr>
        <p:spPr>
          <a:xfrm>
            <a:off x="12984856" y="5336582"/>
            <a:ext cx="2431129" cy="1888857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Services</a:t>
            </a:r>
          </a:p>
        </p:txBody>
      </p:sp>
      <p:sp>
        <p:nvSpPr>
          <p:cNvPr id="25" name="Rectangle 24"/>
          <p:cNvSpPr/>
          <p:nvPr/>
        </p:nvSpPr>
        <p:spPr>
          <a:xfrm>
            <a:off x="12984856" y="7849503"/>
            <a:ext cx="2431129" cy="1888857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Services</a:t>
            </a:r>
          </a:p>
        </p:txBody>
      </p:sp>
      <p:sp>
        <p:nvSpPr>
          <p:cNvPr id="26" name="Rectangle 25"/>
          <p:cNvSpPr/>
          <p:nvPr/>
        </p:nvSpPr>
        <p:spPr>
          <a:xfrm>
            <a:off x="9148218" y="2823662"/>
            <a:ext cx="3151270" cy="1409700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Component</a:t>
            </a:r>
          </a:p>
        </p:txBody>
      </p:sp>
      <p:sp>
        <p:nvSpPr>
          <p:cNvPr id="27" name="Rectangle 26"/>
          <p:cNvSpPr/>
          <p:nvPr/>
        </p:nvSpPr>
        <p:spPr>
          <a:xfrm>
            <a:off x="9148218" y="4658661"/>
            <a:ext cx="3151270" cy="140970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Component</a:t>
            </a:r>
          </a:p>
        </p:txBody>
      </p:sp>
      <p:sp>
        <p:nvSpPr>
          <p:cNvPr id="28" name="Rectangle 27"/>
          <p:cNvSpPr/>
          <p:nvPr/>
        </p:nvSpPr>
        <p:spPr>
          <a:xfrm>
            <a:off x="9148218" y="6493660"/>
            <a:ext cx="3151270" cy="1409700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Component</a:t>
            </a:r>
          </a:p>
        </p:txBody>
      </p:sp>
      <p:sp>
        <p:nvSpPr>
          <p:cNvPr id="29" name="Rectangle 28"/>
          <p:cNvSpPr/>
          <p:nvPr/>
        </p:nvSpPr>
        <p:spPr>
          <a:xfrm>
            <a:off x="9148218" y="8328660"/>
            <a:ext cx="3151270" cy="140970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Component</a:t>
            </a:r>
          </a:p>
        </p:txBody>
      </p:sp>
      <p:sp>
        <p:nvSpPr>
          <p:cNvPr id="30" name="Rectangle 29"/>
          <p:cNvSpPr/>
          <p:nvPr/>
        </p:nvSpPr>
        <p:spPr>
          <a:xfrm>
            <a:off x="1500418" y="2833864"/>
            <a:ext cx="3151270" cy="6914698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Project</a:t>
            </a:r>
          </a:p>
          <a:p>
            <a:pPr algn="ctr"/>
            <a:r>
              <a:rPr lang="en-US" dirty="0"/>
              <a:t>Dependencies</a:t>
            </a:r>
          </a:p>
        </p:txBody>
      </p:sp>
      <p:sp>
        <p:nvSpPr>
          <p:cNvPr id="31" name="Rectangle 30"/>
          <p:cNvSpPr/>
          <p:nvPr/>
        </p:nvSpPr>
        <p:spPr>
          <a:xfrm>
            <a:off x="17716500" y="947787"/>
            <a:ext cx="4343400" cy="9458226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US" dirty="0"/>
          </a:p>
          <a:p>
            <a:pPr algn="ctr"/>
            <a:r>
              <a:rPr lang="en-US" dirty="0"/>
              <a:t>Compiled Widget</a:t>
            </a:r>
          </a:p>
        </p:txBody>
      </p:sp>
      <p:sp>
        <p:nvSpPr>
          <p:cNvPr id="34" name="Rectangle 33"/>
          <p:cNvSpPr/>
          <p:nvPr/>
        </p:nvSpPr>
        <p:spPr>
          <a:xfrm>
            <a:off x="18310860" y="6493660"/>
            <a:ext cx="3154680" cy="1408176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Services</a:t>
            </a:r>
          </a:p>
        </p:txBody>
      </p:sp>
      <p:sp>
        <p:nvSpPr>
          <p:cNvPr id="35" name="Rectangle 34"/>
          <p:cNvSpPr/>
          <p:nvPr/>
        </p:nvSpPr>
        <p:spPr>
          <a:xfrm>
            <a:off x="18310860" y="4658661"/>
            <a:ext cx="3154680" cy="1408176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Component</a:t>
            </a:r>
          </a:p>
        </p:txBody>
      </p:sp>
      <p:sp>
        <p:nvSpPr>
          <p:cNvPr id="36" name="Rectangle 35"/>
          <p:cNvSpPr/>
          <p:nvPr/>
        </p:nvSpPr>
        <p:spPr>
          <a:xfrm>
            <a:off x="18310860" y="2823662"/>
            <a:ext cx="3154680" cy="1408176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Component</a:t>
            </a:r>
          </a:p>
        </p:txBody>
      </p:sp>
      <p:sp>
        <p:nvSpPr>
          <p:cNvPr id="37" name="Rectangle 36"/>
          <p:cNvSpPr/>
          <p:nvPr/>
        </p:nvSpPr>
        <p:spPr>
          <a:xfrm>
            <a:off x="18310860" y="8328660"/>
            <a:ext cx="3154680" cy="1408176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Project</a:t>
            </a:r>
          </a:p>
          <a:p>
            <a:pPr algn="ctr"/>
            <a:r>
              <a:rPr lang="en-US" dirty="0"/>
              <a:t>Dependencies</a:t>
            </a:r>
          </a:p>
        </p:txBody>
      </p:sp>
      <p:cxnSp>
        <p:nvCxnSpPr>
          <p:cNvPr id="39" name="Connector: Elbow 38"/>
          <p:cNvCxnSpPr>
            <a:stCxn id="22" idx="2"/>
            <a:endCxn id="31" idx="2"/>
          </p:cNvCxnSpPr>
          <p:nvPr/>
        </p:nvCxnSpPr>
        <p:spPr>
          <a:xfrm rot="16200000" flipH="1">
            <a:off x="13060250" y="3578062"/>
            <a:ext cx="667653" cy="12988247"/>
          </a:xfrm>
          <a:prstGeom prst="bentConnector3">
            <a:avLst>
              <a:gd name="adj1" fmla="val 134239"/>
            </a:avLst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or: Elbow 46"/>
          <p:cNvCxnSpPr>
            <a:stCxn id="26" idx="1"/>
            <a:endCxn id="22" idx="3"/>
          </p:cNvCxnSpPr>
          <p:nvPr/>
        </p:nvCxnSpPr>
        <p:spPr>
          <a:xfrm rot="10800000" flipV="1">
            <a:off x="8462852" y="3528512"/>
            <a:ext cx="685367" cy="4693468"/>
          </a:xfrm>
          <a:prstGeom prst="bentConnector3">
            <a:avLst>
              <a:gd name="adj1" fmla="val 50000"/>
            </a:avLst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or: Elbow 49"/>
          <p:cNvCxnSpPr>
            <a:stCxn id="28" idx="1"/>
            <a:endCxn id="22" idx="3"/>
          </p:cNvCxnSpPr>
          <p:nvPr/>
        </p:nvCxnSpPr>
        <p:spPr>
          <a:xfrm rot="10800000" flipV="1">
            <a:off x="8462852" y="7198510"/>
            <a:ext cx="685367" cy="1023470"/>
          </a:xfrm>
          <a:prstGeom prst="bentConnector3">
            <a:avLst>
              <a:gd name="adj1" fmla="val 50000"/>
            </a:avLst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or: Elbow 52"/>
          <p:cNvCxnSpPr>
            <a:stCxn id="24" idx="1"/>
            <a:endCxn id="22" idx="3"/>
          </p:cNvCxnSpPr>
          <p:nvPr/>
        </p:nvCxnSpPr>
        <p:spPr>
          <a:xfrm rot="10800000" flipV="1">
            <a:off x="8462852" y="6281010"/>
            <a:ext cx="4522005" cy="1940969"/>
          </a:xfrm>
          <a:prstGeom prst="bentConnector3">
            <a:avLst>
              <a:gd name="adj1" fmla="val 92253"/>
            </a:avLst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ctor: Elbow 58"/>
          <p:cNvCxnSpPr>
            <a:endCxn id="22" idx="0"/>
          </p:cNvCxnSpPr>
          <p:nvPr/>
        </p:nvCxnSpPr>
        <p:spPr>
          <a:xfrm>
            <a:off x="4651687" y="6281010"/>
            <a:ext cx="2248266" cy="424590"/>
          </a:xfrm>
          <a:prstGeom prst="bentConnector2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8983946" y="2592069"/>
            <a:ext cx="18085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highlight>
                  <a:srgbClr val="272A4F"/>
                </a:highlight>
              </a:rPr>
              <a:t>DESIGN.LESS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8983946" y="4481686"/>
            <a:ext cx="18085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highlight>
                  <a:srgbClr val="272A4F"/>
                </a:highlight>
              </a:rPr>
              <a:t>DESIGN.LESS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8983948" y="716954"/>
            <a:ext cx="18085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highlight>
                  <a:srgbClr val="272A4F"/>
                </a:highlight>
              </a:rPr>
              <a:t>DESIGN.LESS</a:t>
            </a:r>
          </a:p>
        </p:txBody>
      </p:sp>
      <p:sp>
        <p:nvSpPr>
          <p:cNvPr id="5" name="Rectangle 4"/>
          <p:cNvSpPr/>
          <p:nvPr/>
        </p:nvSpPr>
        <p:spPr>
          <a:xfrm>
            <a:off x="1615743" y="7779225"/>
            <a:ext cx="2920620" cy="1856095"/>
          </a:xfrm>
          <a:prstGeom prst="rect">
            <a:avLst/>
          </a:prstGeom>
          <a:solidFill>
            <a:srgbClr val="272A4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chemeClr val="bg1"/>
                </a:solidFill>
              </a:rPr>
              <a:t>DEFAULT PALETTE</a:t>
            </a:r>
          </a:p>
          <a:p>
            <a:r>
              <a:rPr lang="en-US" sz="2400" b="1" dirty="0">
                <a:solidFill>
                  <a:schemeClr val="bg1"/>
                </a:solidFill>
              </a:rPr>
              <a:t>@</a:t>
            </a:r>
            <a:r>
              <a:rPr lang="en-US" sz="2400" b="1" dirty="0" err="1">
                <a:solidFill>
                  <a:schemeClr val="bg1"/>
                </a:solidFill>
              </a:rPr>
              <a:t>primaryText</a:t>
            </a:r>
            <a:r>
              <a:rPr lang="en-US" sz="2400" b="1" dirty="0">
                <a:solidFill>
                  <a:schemeClr val="bg1"/>
                </a:solidFill>
              </a:rPr>
              <a:t>: #000</a:t>
            </a:r>
          </a:p>
          <a:p>
            <a:r>
              <a:rPr lang="en-US" sz="2400" b="1" dirty="0">
                <a:solidFill>
                  <a:schemeClr val="bg1"/>
                </a:solidFill>
              </a:rPr>
              <a:t>@</a:t>
            </a:r>
            <a:r>
              <a:rPr lang="en-US" sz="2400" b="1" dirty="0" err="1">
                <a:solidFill>
                  <a:schemeClr val="bg1"/>
                </a:solidFill>
              </a:rPr>
              <a:t>primaryBg</a:t>
            </a:r>
            <a:r>
              <a:rPr lang="en-US" sz="2400" b="1" dirty="0">
                <a:solidFill>
                  <a:schemeClr val="bg1"/>
                </a:solidFill>
              </a:rPr>
              <a:t>: #FFF</a:t>
            </a:r>
          </a:p>
          <a:p>
            <a:r>
              <a:rPr lang="en-US" sz="2400" b="1" dirty="0">
                <a:solidFill>
                  <a:schemeClr val="bg1"/>
                </a:solidFill>
              </a:rPr>
              <a:t>@accent: #C70000</a:t>
            </a:r>
          </a:p>
        </p:txBody>
      </p:sp>
    </p:spTree>
    <p:extLst>
      <p:ext uri="{BB962C8B-B14F-4D97-AF65-F5344CB8AC3E}">
        <p14:creationId xmlns:p14="http://schemas.microsoft.com/office/powerpoint/2010/main" val="407183089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121568" y="4102769"/>
            <a:ext cx="5358063" cy="352926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Widget</a:t>
            </a:r>
          </a:p>
        </p:txBody>
      </p:sp>
      <p:sp>
        <p:nvSpPr>
          <p:cNvPr id="6" name="Rectangle 5"/>
          <p:cNvSpPr/>
          <p:nvPr/>
        </p:nvSpPr>
        <p:spPr>
          <a:xfrm rot="900000">
            <a:off x="15420125" y="1222863"/>
            <a:ext cx="5358063" cy="352926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Customized Design</a:t>
            </a:r>
          </a:p>
        </p:txBody>
      </p:sp>
      <p:sp>
        <p:nvSpPr>
          <p:cNvPr id="7" name="Rectangle 6"/>
          <p:cNvSpPr/>
          <p:nvPr/>
        </p:nvSpPr>
        <p:spPr>
          <a:xfrm rot="900000">
            <a:off x="15420125" y="4194488"/>
            <a:ext cx="5358063" cy="352926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Customized Design</a:t>
            </a:r>
          </a:p>
        </p:txBody>
      </p:sp>
      <p:sp>
        <p:nvSpPr>
          <p:cNvPr id="8" name="Rectangle 7"/>
          <p:cNvSpPr/>
          <p:nvPr/>
        </p:nvSpPr>
        <p:spPr>
          <a:xfrm rot="900000">
            <a:off x="15420126" y="7166114"/>
            <a:ext cx="5358063" cy="352926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Customized Design</a:t>
            </a:r>
          </a:p>
        </p:txBody>
      </p:sp>
      <p:cxnSp>
        <p:nvCxnSpPr>
          <p:cNvPr id="12" name="Connector: Curved 11"/>
          <p:cNvCxnSpPr>
            <a:stCxn id="4" idx="3"/>
            <a:endCxn id="6" idx="1"/>
          </p:cNvCxnSpPr>
          <p:nvPr/>
        </p:nvCxnSpPr>
        <p:spPr>
          <a:xfrm flipV="1">
            <a:off x="7479631" y="2294111"/>
            <a:ext cx="8031780" cy="3573290"/>
          </a:xfrm>
          <a:prstGeom prst="curvedConnector3">
            <a:avLst/>
          </a:prstGeom>
          <a:ln w="1270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Curved 14"/>
          <p:cNvCxnSpPr>
            <a:stCxn id="4" idx="3"/>
            <a:endCxn id="7" idx="1"/>
          </p:cNvCxnSpPr>
          <p:nvPr/>
        </p:nvCxnSpPr>
        <p:spPr>
          <a:xfrm flipV="1">
            <a:off x="7479631" y="5265736"/>
            <a:ext cx="8031780" cy="601665"/>
          </a:xfrm>
          <a:prstGeom prst="curvedConnector3">
            <a:avLst/>
          </a:prstGeom>
          <a:ln w="1270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Curved 15"/>
          <p:cNvCxnSpPr>
            <a:stCxn id="4" idx="3"/>
            <a:endCxn id="8" idx="1"/>
          </p:cNvCxnSpPr>
          <p:nvPr/>
        </p:nvCxnSpPr>
        <p:spPr>
          <a:xfrm>
            <a:off x="7479631" y="5867401"/>
            <a:ext cx="8031781" cy="2369961"/>
          </a:xfrm>
          <a:prstGeom prst="curvedConnector3">
            <a:avLst/>
          </a:prstGeom>
          <a:ln w="1270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 rot="20700000">
            <a:off x="12344400" y="1761321"/>
            <a:ext cx="24649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Palette</a:t>
            </a:r>
          </a:p>
        </p:txBody>
      </p:sp>
      <p:sp>
        <p:nvSpPr>
          <p:cNvPr id="28" name="TextBox 27"/>
          <p:cNvSpPr txBox="1"/>
          <p:nvPr/>
        </p:nvSpPr>
        <p:spPr>
          <a:xfrm rot="21335346">
            <a:off x="12382487" y="4548294"/>
            <a:ext cx="24649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Palette</a:t>
            </a:r>
          </a:p>
        </p:txBody>
      </p:sp>
      <p:sp>
        <p:nvSpPr>
          <p:cNvPr id="30" name="TextBox 29"/>
          <p:cNvSpPr txBox="1"/>
          <p:nvPr/>
        </p:nvSpPr>
        <p:spPr>
          <a:xfrm rot="546137">
            <a:off x="12540173" y="7359303"/>
            <a:ext cx="24649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4"/>
                </a:solidFill>
              </a:rPr>
              <a:t>Palette</a:t>
            </a:r>
          </a:p>
        </p:txBody>
      </p:sp>
    </p:spTree>
    <p:extLst>
      <p:ext uri="{BB962C8B-B14F-4D97-AF65-F5344CB8AC3E}">
        <p14:creationId xmlns:p14="http://schemas.microsoft.com/office/powerpoint/2010/main" val="2323216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  <p:bldP spid="27" grpId="0"/>
      <p:bldP spid="28" grpId="0"/>
      <p:bldP spid="3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LSAs</a:t>
            </a:r>
          </a:p>
          <a:p>
            <a:r>
              <a:rPr lang="en-US" dirty="0"/>
              <a:t>Widgets</a:t>
            </a:r>
          </a:p>
          <a:p>
            <a:r>
              <a:rPr lang="en-US" dirty="0"/>
              <a:t>Design for LSAs</a:t>
            </a:r>
          </a:p>
          <a:p>
            <a:r>
              <a:rPr lang="en-US" dirty="0"/>
              <a:t>Demo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89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25265" y="818148"/>
            <a:ext cx="15609470" cy="97514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414141"/>
                </a:solidFill>
                <a:latin typeface="Consolas" panose="020B0609020204030204" pitchFamily="49" charset="0"/>
              </a:rPr>
              <a:t>    </a:t>
            </a:r>
            <a:r>
              <a:rPr lang="en-US" dirty="0" err="1">
                <a:solidFill>
                  <a:srgbClr val="3193C6"/>
                </a:solidFill>
                <a:latin typeface="Consolas" panose="020B0609020204030204" pitchFamily="49" charset="0"/>
              </a:rPr>
              <a:t>SBTech</a:t>
            </a:r>
            <a:r>
              <a:rPr lang="en-US" dirty="0" err="1">
                <a:solidFill>
                  <a:srgbClr val="414141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9914C9"/>
                </a:solidFill>
                <a:latin typeface="Consolas" panose="020B0609020204030204" pitchFamily="49" charset="0"/>
              </a:rPr>
              <a:t>addWidget</a:t>
            </a:r>
            <a:r>
              <a:rPr lang="en-US" b="1" dirty="0">
                <a:solidFill>
                  <a:srgbClr val="414141"/>
                </a:solidFill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dirty="0">
                <a:solidFill>
                  <a:srgbClr val="414141"/>
                </a:solidFill>
                <a:latin typeface="Consolas" panose="020B0609020204030204" pitchFamily="49" charset="0"/>
              </a:rPr>
              <a:t>        </a:t>
            </a:r>
            <a:r>
              <a:rPr lang="en-US" dirty="0">
                <a:solidFill>
                  <a:srgbClr val="05AD97"/>
                </a:solidFill>
                <a:latin typeface="Consolas" panose="020B0609020204030204" pitchFamily="49" charset="0"/>
              </a:rPr>
              <a:t>"</a:t>
            </a:r>
            <a:r>
              <a:rPr lang="en-US" dirty="0" err="1">
                <a:solidFill>
                  <a:srgbClr val="05AD97"/>
                </a:solidFill>
                <a:latin typeface="Consolas" panose="020B0609020204030204" pitchFamily="49" charset="0"/>
              </a:rPr>
              <a:t>sbtech</a:t>
            </a:r>
            <a:r>
              <a:rPr lang="en-US" dirty="0">
                <a:solidFill>
                  <a:srgbClr val="05AD97"/>
                </a:solidFill>
                <a:latin typeface="Consolas" panose="020B0609020204030204" pitchFamily="49" charset="0"/>
              </a:rPr>
              <a:t>-widget-event-view"</a:t>
            </a:r>
            <a:r>
              <a:rPr lang="en-US" dirty="0">
                <a:solidFill>
                  <a:srgbClr val="414141"/>
                </a:solidFill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dirty="0">
                <a:solidFill>
                  <a:srgbClr val="414141"/>
                </a:solidFill>
                <a:latin typeface="Consolas" panose="020B0609020204030204" pitchFamily="49" charset="0"/>
              </a:rPr>
              <a:t>        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"fb9c4fb6-a6a6-4b85-86e5-1da0f0b96022"</a:t>
            </a:r>
            <a:r>
              <a:rPr lang="en-US" dirty="0">
                <a:solidFill>
                  <a:srgbClr val="414141"/>
                </a:solidFill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        {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            "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sbtech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-widget-event-view": {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                "props": { ... ... ... }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            }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        },</a:t>
            </a:r>
          </a:p>
          <a:p>
            <a:pPr marL="0" indent="0">
              <a:buNone/>
            </a:pPr>
            <a:r>
              <a:rPr lang="en-US" dirty="0">
                <a:solidFill>
                  <a:srgbClr val="414141"/>
                </a:solidFill>
                <a:latin typeface="Consolas" panose="020B0609020204030204" pitchFamily="49" charset="0"/>
              </a:rPr>
              <a:t>        {</a:t>
            </a:r>
          </a:p>
          <a:p>
            <a:pPr marL="0" indent="0">
              <a:buNone/>
            </a:pPr>
            <a:r>
              <a:rPr lang="en-US" dirty="0">
                <a:solidFill>
                  <a:srgbClr val="414141"/>
                </a:solidFill>
                <a:latin typeface="Consolas" panose="020B0609020204030204" pitchFamily="49" charset="0"/>
              </a:rPr>
              <a:t>            </a:t>
            </a:r>
            <a:r>
              <a:rPr lang="en-US" b="1" dirty="0" err="1">
                <a:solidFill>
                  <a:srgbClr val="414141"/>
                </a:solidFill>
                <a:latin typeface="Consolas" panose="020B0609020204030204" pitchFamily="49" charset="0"/>
              </a:rPr>
              <a:t>skinRootUrl</a:t>
            </a:r>
            <a:r>
              <a:rPr lang="en-US" b="1" dirty="0">
                <a:solidFill>
                  <a:srgbClr val="414141"/>
                </a:solidFill>
                <a:latin typeface="Consolas" panose="020B0609020204030204" pitchFamily="49" charset="0"/>
              </a:rPr>
              <a:t>: </a:t>
            </a:r>
            <a:r>
              <a:rPr lang="en-US" b="1" dirty="0">
                <a:solidFill>
                  <a:srgbClr val="05AD97"/>
                </a:solidFill>
                <a:latin typeface="Consolas" panose="020B0609020204030204" pitchFamily="49" charset="0"/>
              </a:rPr>
              <a:t>"http://URL.TO/desing.css"</a:t>
            </a:r>
            <a:endParaRPr lang="en-US" b="1" dirty="0">
              <a:solidFill>
                <a:srgbClr val="414141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414141"/>
                </a:solidFill>
                <a:latin typeface="Consolas" panose="020B0609020204030204" pitchFamily="49" charset="0"/>
              </a:rPr>
              <a:t>        }</a:t>
            </a:r>
          </a:p>
          <a:p>
            <a:pPr marL="0" indent="0">
              <a:buNone/>
            </a:pPr>
            <a:r>
              <a:rPr lang="en-US" dirty="0">
                <a:solidFill>
                  <a:srgbClr val="414141"/>
                </a:solidFill>
                <a:latin typeface="Consolas" panose="020B0609020204030204" pitchFamily="49" charset="0"/>
              </a:rPr>
              <a:t>    </a:t>
            </a:r>
            <a:r>
              <a:rPr lang="en-US" b="1" dirty="0">
                <a:solidFill>
                  <a:srgbClr val="414141"/>
                </a:solidFill>
                <a:latin typeface="Consolas" panose="020B0609020204030204" pitchFamily="49" charset="0"/>
              </a:rPr>
              <a:t>)</a:t>
            </a:r>
            <a:r>
              <a:rPr lang="en-US" dirty="0">
                <a:solidFill>
                  <a:srgbClr val="414141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3867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058525" y="5046650"/>
            <a:ext cx="8742948" cy="2165684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WIDGET</a:t>
            </a:r>
          </a:p>
        </p:txBody>
      </p:sp>
    </p:spTree>
    <p:extLst>
      <p:ext uri="{BB962C8B-B14F-4D97-AF65-F5344CB8AC3E}">
        <p14:creationId xmlns:p14="http://schemas.microsoft.com/office/powerpoint/2010/main" val="2142756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058525" y="5046650"/>
            <a:ext cx="8742948" cy="2165684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WIDGET</a:t>
            </a:r>
          </a:p>
        </p:txBody>
      </p:sp>
      <p:sp>
        <p:nvSpPr>
          <p:cNvPr id="9" name="Rectangle 8"/>
          <p:cNvSpPr/>
          <p:nvPr/>
        </p:nvSpPr>
        <p:spPr>
          <a:xfrm>
            <a:off x="2304478" y="849536"/>
            <a:ext cx="4285725" cy="2046170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Client X</a:t>
            </a:r>
          </a:p>
        </p:txBody>
      </p:sp>
      <p:sp>
        <p:nvSpPr>
          <p:cNvPr id="10" name="Rectangle 9"/>
          <p:cNvSpPr/>
          <p:nvPr/>
        </p:nvSpPr>
        <p:spPr>
          <a:xfrm>
            <a:off x="9287138" y="849536"/>
            <a:ext cx="4285725" cy="2046170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Client Y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6269798" y="849536"/>
            <a:ext cx="4285725" cy="2046170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Client Z</a:t>
            </a:r>
          </a:p>
        </p:txBody>
      </p:sp>
    </p:spTree>
    <p:extLst>
      <p:ext uri="{BB962C8B-B14F-4D97-AF65-F5344CB8AC3E}">
        <p14:creationId xmlns:p14="http://schemas.microsoft.com/office/powerpoint/2010/main" val="8922192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058525" y="5046650"/>
            <a:ext cx="8742948" cy="2165684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WIDGET</a:t>
            </a:r>
          </a:p>
        </p:txBody>
      </p:sp>
      <p:sp>
        <p:nvSpPr>
          <p:cNvPr id="5" name="Rectangle 4"/>
          <p:cNvSpPr/>
          <p:nvPr/>
        </p:nvSpPr>
        <p:spPr>
          <a:xfrm>
            <a:off x="2304477" y="9363278"/>
            <a:ext cx="4285725" cy="1201146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CDN</a:t>
            </a:r>
            <a:endParaRPr lang="en-US" b="1" dirty="0"/>
          </a:p>
        </p:txBody>
      </p:sp>
      <p:sp>
        <p:nvSpPr>
          <p:cNvPr id="6" name="Rectangle 5"/>
          <p:cNvSpPr/>
          <p:nvPr/>
        </p:nvSpPr>
        <p:spPr>
          <a:xfrm>
            <a:off x="9287137" y="9363278"/>
            <a:ext cx="4285725" cy="1201146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CDN</a:t>
            </a:r>
            <a:endParaRPr lang="en-US" b="1" dirty="0"/>
          </a:p>
        </p:txBody>
      </p:sp>
      <p:sp>
        <p:nvSpPr>
          <p:cNvPr id="7" name="Rectangle 6"/>
          <p:cNvSpPr/>
          <p:nvPr/>
        </p:nvSpPr>
        <p:spPr>
          <a:xfrm>
            <a:off x="16269797" y="9363278"/>
            <a:ext cx="4285725" cy="1201146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CDN</a:t>
            </a:r>
            <a:endParaRPr lang="en-US" b="1" dirty="0"/>
          </a:p>
        </p:txBody>
      </p:sp>
      <p:sp>
        <p:nvSpPr>
          <p:cNvPr id="9" name="Rectangle 8"/>
          <p:cNvSpPr/>
          <p:nvPr/>
        </p:nvSpPr>
        <p:spPr>
          <a:xfrm>
            <a:off x="2304478" y="849536"/>
            <a:ext cx="4285725" cy="2046170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Client X</a:t>
            </a:r>
          </a:p>
        </p:txBody>
      </p:sp>
      <p:sp>
        <p:nvSpPr>
          <p:cNvPr id="10" name="Rectangle 9"/>
          <p:cNvSpPr/>
          <p:nvPr/>
        </p:nvSpPr>
        <p:spPr>
          <a:xfrm>
            <a:off x="9287138" y="849536"/>
            <a:ext cx="4285725" cy="2046170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Client Y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6269798" y="849536"/>
            <a:ext cx="4285725" cy="2046170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Client Z</a:t>
            </a:r>
          </a:p>
        </p:txBody>
      </p:sp>
      <p:cxnSp>
        <p:nvCxnSpPr>
          <p:cNvPr id="15" name="Connector: Curved 14"/>
          <p:cNvCxnSpPr>
            <a:stCxn id="9" idx="2"/>
            <a:endCxn id="4" idx="0"/>
          </p:cNvCxnSpPr>
          <p:nvPr/>
        </p:nvCxnSpPr>
        <p:spPr>
          <a:xfrm rot="16200000" flipH="1">
            <a:off x="6863198" y="479849"/>
            <a:ext cx="2150944" cy="6982658"/>
          </a:xfrm>
          <a:prstGeom prst="curvedConnector3">
            <a:avLst/>
          </a:prstGeom>
          <a:ln w="762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Curved 17"/>
          <p:cNvCxnSpPr>
            <a:stCxn id="10" idx="2"/>
            <a:endCxn id="4" idx="0"/>
          </p:cNvCxnSpPr>
          <p:nvPr/>
        </p:nvCxnSpPr>
        <p:spPr>
          <a:xfrm rot="5400000">
            <a:off x="10354528" y="3971177"/>
            <a:ext cx="2150944" cy="2"/>
          </a:xfrm>
          <a:prstGeom prst="curvedConnector3">
            <a:avLst>
              <a:gd name="adj1" fmla="val 50000"/>
            </a:avLst>
          </a:prstGeom>
          <a:ln w="76200"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Curved 18"/>
          <p:cNvCxnSpPr>
            <a:stCxn id="11" idx="2"/>
            <a:endCxn id="4" idx="0"/>
          </p:cNvCxnSpPr>
          <p:nvPr/>
        </p:nvCxnSpPr>
        <p:spPr>
          <a:xfrm rot="5400000">
            <a:off x="13845858" y="479847"/>
            <a:ext cx="2150944" cy="6982662"/>
          </a:xfrm>
          <a:prstGeom prst="curvedConnector3">
            <a:avLst>
              <a:gd name="adj1" fmla="val 50000"/>
            </a:avLst>
          </a:prstGeom>
          <a:ln w="76200">
            <a:solidFill>
              <a:schemeClr val="accent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Curved 23"/>
          <p:cNvCxnSpPr>
            <a:stCxn id="5" idx="0"/>
            <a:endCxn id="4" idx="2"/>
          </p:cNvCxnSpPr>
          <p:nvPr/>
        </p:nvCxnSpPr>
        <p:spPr>
          <a:xfrm rot="5400000" flipH="1" flipV="1">
            <a:off x="6863197" y="4796477"/>
            <a:ext cx="2150944" cy="6982659"/>
          </a:xfrm>
          <a:prstGeom prst="curvedConnector3">
            <a:avLst>
              <a:gd name="adj1" fmla="val 50000"/>
            </a:avLst>
          </a:prstGeom>
          <a:ln w="762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Curved 26"/>
          <p:cNvCxnSpPr>
            <a:stCxn id="4" idx="2"/>
            <a:endCxn id="6" idx="0"/>
          </p:cNvCxnSpPr>
          <p:nvPr/>
        </p:nvCxnSpPr>
        <p:spPr>
          <a:xfrm rot="16200000" flipH="1">
            <a:off x="10354527" y="8287805"/>
            <a:ext cx="2150944" cy="1"/>
          </a:xfrm>
          <a:prstGeom prst="curvedConnector3">
            <a:avLst>
              <a:gd name="adj1" fmla="val 50000"/>
            </a:avLst>
          </a:prstGeom>
          <a:ln w="76200"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Curved 29"/>
          <p:cNvCxnSpPr>
            <a:stCxn id="7" idx="0"/>
            <a:endCxn id="4" idx="2"/>
          </p:cNvCxnSpPr>
          <p:nvPr/>
        </p:nvCxnSpPr>
        <p:spPr>
          <a:xfrm rot="16200000" flipV="1">
            <a:off x="13845858" y="4796475"/>
            <a:ext cx="2150944" cy="6982661"/>
          </a:xfrm>
          <a:prstGeom prst="curvedConnector3">
            <a:avLst>
              <a:gd name="adj1" fmla="val 50000"/>
            </a:avLst>
          </a:prstGeom>
          <a:ln w="76200">
            <a:solidFill>
              <a:schemeClr val="accent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32167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2831" y="-1262134"/>
            <a:ext cx="23105662" cy="12996934"/>
          </a:xfrm>
          <a:prstGeom prst="rect">
            <a:avLst/>
          </a:prstGeom>
        </p:spPr>
      </p:pic>
      <p:sp>
        <p:nvSpPr>
          <p:cNvPr id="6" name="Rectangle: Rounded Corners 5"/>
          <p:cNvSpPr/>
          <p:nvPr/>
        </p:nvSpPr>
        <p:spPr>
          <a:xfrm rot="20475358">
            <a:off x="8987051" y="1459229"/>
            <a:ext cx="4885898" cy="2210937"/>
          </a:xfrm>
          <a:prstGeom prst="roundRect">
            <a:avLst/>
          </a:prstGeom>
          <a:noFill/>
          <a:ln w="254000" cmpd="thinThick">
            <a:solidFill>
              <a:srgbClr val="C00000"/>
            </a:solidFill>
          </a:ln>
          <a:effectLst>
            <a:outerShdw blurRad="63500" sx="102000" sy="102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6600" dirty="0" err="1">
                <a:ln w="38100">
                  <a:solidFill>
                    <a:schemeClr val="bg1"/>
                  </a:solidFill>
                </a:ln>
                <a:solidFill>
                  <a:srgbClr val="C00000"/>
                </a:solidFill>
                <a:latin typeface="Franklin Gothic Heavy" panose="020B0903020102020204" pitchFamily="34" charset="0"/>
              </a:rPr>
              <a:t>Geralt</a:t>
            </a:r>
            <a:endParaRPr lang="en-US" sz="6600" dirty="0">
              <a:ln w="38100">
                <a:solidFill>
                  <a:schemeClr val="bg1"/>
                </a:solidFill>
              </a:ln>
              <a:solidFill>
                <a:srgbClr val="C00000"/>
              </a:solidFill>
              <a:latin typeface="Franklin Gothic Heavy" panose="020B0903020102020204" pitchFamily="34" charset="0"/>
            </a:endParaRPr>
          </a:p>
          <a:p>
            <a:r>
              <a:rPr lang="en-US" sz="6600" dirty="0">
                <a:ln w="38100">
                  <a:solidFill>
                    <a:schemeClr val="bg1"/>
                  </a:solidFill>
                </a:ln>
                <a:solidFill>
                  <a:srgbClr val="C00000"/>
                </a:solidFill>
                <a:latin typeface="Franklin Gothic Heavy" panose="020B0903020102020204" pitchFamily="34" charset="0"/>
              </a:rPr>
              <a:t>APPROVES</a:t>
            </a:r>
          </a:p>
        </p:txBody>
      </p:sp>
    </p:spTree>
    <p:extLst>
      <p:ext uri="{BB962C8B-B14F-4D97-AF65-F5344CB8AC3E}">
        <p14:creationId xmlns:p14="http://schemas.microsoft.com/office/powerpoint/2010/main" val="833323357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But what if it’s more than just color changes?</a:t>
            </a:r>
          </a:p>
        </p:txBody>
      </p:sp>
    </p:spTree>
    <p:extLst>
      <p:ext uri="{BB962C8B-B14F-4D97-AF65-F5344CB8AC3E}">
        <p14:creationId xmlns:p14="http://schemas.microsoft.com/office/powerpoint/2010/main" val="191223934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fracture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20873"/>
            <a:ext cx="22860000" cy="1237654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390546" y="1842448"/>
            <a:ext cx="43492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Version Evolution</a:t>
            </a:r>
          </a:p>
        </p:txBody>
      </p:sp>
    </p:spTree>
    <p:extLst>
      <p:ext uri="{BB962C8B-B14F-4D97-AF65-F5344CB8AC3E}">
        <p14:creationId xmlns:p14="http://schemas.microsoft.com/office/powerpoint/2010/main" val="1780517651"/>
      </p:ext>
    </p:extLst>
  </p:cSld>
  <p:clrMapOvr>
    <a:masterClrMapping/>
  </p:clrMapOvr>
  <p:transition spd="med">
    <p:pull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|:}{:[ ~ What about a DEMO? ~ ]:}{:|</a:t>
            </a:r>
          </a:p>
        </p:txBody>
      </p:sp>
    </p:spTree>
    <p:extLst>
      <p:ext uri="{BB962C8B-B14F-4D97-AF65-F5344CB8AC3E}">
        <p14:creationId xmlns:p14="http://schemas.microsoft.com/office/powerpoint/2010/main" val="29891987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Картина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4798" y="0"/>
            <a:ext cx="23469597" cy="1173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594871"/>
      </p:ext>
    </p:extLst>
  </p:cSld>
  <p:clrMapOvr>
    <a:masterClrMapping/>
  </p:clrMapOvr>
  <p:transition spd="slow">
    <p:cover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www.goodthingsguy.com/wp-content/uploads/2015/12/thank-you-not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2860000" cy="1285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51305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large scale application?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Performance</a:t>
            </a:r>
          </a:p>
          <a:p>
            <a:r>
              <a:rPr lang="en-US" dirty="0"/>
              <a:t>Scalability</a:t>
            </a:r>
          </a:p>
          <a:p>
            <a:r>
              <a:rPr lang="en-US" dirty="0"/>
              <a:t>Distributed architecture</a:t>
            </a:r>
          </a:p>
          <a:p>
            <a:r>
              <a:rPr lang="en-US" dirty="0"/>
              <a:t>Volume of data</a:t>
            </a:r>
          </a:p>
          <a:p>
            <a:r>
              <a:rPr lang="en-US" dirty="0"/>
              <a:t>Redundancy and availability</a:t>
            </a:r>
          </a:p>
          <a:p>
            <a:r>
              <a:rPr lang="en-US" dirty="0"/>
              <a:t>SOA</a:t>
            </a:r>
          </a:p>
          <a:p>
            <a:r>
              <a:rPr lang="en-US" dirty="0"/>
              <a:t>TDD, CD, CI</a:t>
            </a:r>
          </a:p>
          <a:p>
            <a:r>
              <a:rPr lang="en-US" dirty="0"/>
              <a:t>Team</a:t>
            </a:r>
          </a:p>
        </p:txBody>
      </p:sp>
    </p:spTree>
    <p:extLst>
      <p:ext uri="{BB962C8B-B14F-4D97-AF65-F5344CB8AC3E}">
        <p14:creationId xmlns:p14="http://schemas.microsoft.com/office/powerpoint/2010/main" val="3994568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LinkedIn:  </a:t>
            </a:r>
            <a:r>
              <a:rPr lang="en-GB" dirty="0">
                <a:hlinkClick r:id="rId2"/>
              </a:rPr>
              <a:t>https://goo.gl/CRRJ2Y</a:t>
            </a:r>
            <a:endParaRPr lang="en-GB" dirty="0"/>
          </a:p>
          <a:p>
            <a:r>
              <a:rPr lang="en-US" dirty="0"/>
              <a:t>Mail:         </a:t>
            </a:r>
            <a:r>
              <a:rPr lang="en-US" dirty="0">
                <a:hlinkClick r:id="rId3"/>
              </a:rPr>
              <a:t>martin.c@sbtech.com</a:t>
            </a:r>
            <a:endParaRPr lang="en-US" dirty="0"/>
          </a:p>
          <a:p>
            <a:r>
              <a:rPr lang="en-US" dirty="0" err="1"/>
              <a:t>Github</a:t>
            </a:r>
            <a:r>
              <a:rPr lang="en-US" dirty="0"/>
              <a:t>:     </a:t>
            </a:r>
            <a:r>
              <a:rPr lang="en-US" dirty="0">
                <a:hlinkClick r:id="rId4"/>
              </a:rPr>
              <a:t>https://github.com/mchaov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2778" y="1069843"/>
            <a:ext cx="8865598" cy="8865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308792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SBTech’s product 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71625" y="3124200"/>
            <a:ext cx="19716750" cy="7445375"/>
          </a:xfrm>
        </p:spPr>
        <p:txBody>
          <a:bodyPr/>
          <a:lstStyle/>
          <a:p>
            <a:r>
              <a:rPr lang="en-US" dirty="0"/>
              <a:t>60+ sports</a:t>
            </a:r>
          </a:p>
          <a:p>
            <a:r>
              <a:rPr lang="en-US" dirty="0"/>
              <a:t>2000+ betting markets</a:t>
            </a:r>
          </a:p>
          <a:p>
            <a:r>
              <a:rPr lang="en-US" dirty="0"/>
              <a:t>20 000+ live events per month</a:t>
            </a:r>
          </a:p>
          <a:p>
            <a:r>
              <a:rPr lang="en-US" dirty="0"/>
              <a:t>1500+ casino games</a:t>
            </a:r>
          </a:p>
          <a:p>
            <a:r>
              <a:rPr lang="en-US" dirty="0"/>
              <a:t>50+ payment methods</a:t>
            </a:r>
          </a:p>
          <a:p>
            <a:r>
              <a:rPr lang="en-US" dirty="0"/>
              <a:t>15+ regulated markets</a:t>
            </a:r>
          </a:p>
          <a:p>
            <a:r>
              <a:rPr lang="en-US" dirty="0"/>
              <a:t>20+ languages and currencies</a:t>
            </a:r>
          </a:p>
          <a:p>
            <a:r>
              <a:rPr lang="en-US" dirty="0"/>
              <a:t>150+ operators</a:t>
            </a:r>
          </a:p>
          <a:p>
            <a:r>
              <a:rPr lang="en-US" dirty="0"/>
              <a:t>RTL version in dev...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3199" y="2533650"/>
            <a:ext cx="11458051" cy="803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384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4350" y="602702"/>
            <a:ext cx="14211300" cy="9966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8924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3474" y="0"/>
            <a:ext cx="14929251" cy="117348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91933" y="209161"/>
            <a:ext cx="3896617" cy="314325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91933" y="3542910"/>
            <a:ext cx="3896617" cy="3265277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91932" y="6998687"/>
            <a:ext cx="3896617" cy="4526952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" y="37711"/>
            <a:ext cx="5182155" cy="1791089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" y="1881573"/>
            <a:ext cx="3792530" cy="1950444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" y="3884790"/>
            <a:ext cx="4198198" cy="3072173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7350" y="9396613"/>
            <a:ext cx="5930353" cy="2129026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1831" y="9409398"/>
            <a:ext cx="2002380" cy="1480548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48" y="6937658"/>
            <a:ext cx="3755825" cy="4587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69858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So, what about the front-end?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Scalable code base</a:t>
            </a:r>
          </a:p>
          <a:p>
            <a:r>
              <a:rPr lang="en-US" dirty="0"/>
              <a:t>Performance oriented</a:t>
            </a:r>
          </a:p>
          <a:p>
            <a:r>
              <a:rPr lang="en-US" dirty="0"/>
              <a:t>Responsive</a:t>
            </a:r>
          </a:p>
          <a:p>
            <a:r>
              <a:rPr lang="en-US" dirty="0"/>
              <a:t>Decoupled from the back-end</a:t>
            </a:r>
          </a:p>
        </p:txBody>
      </p:sp>
    </p:spTree>
    <p:extLst>
      <p:ext uri="{BB962C8B-B14F-4D97-AF65-F5344CB8AC3E}">
        <p14:creationId xmlns:p14="http://schemas.microsoft.com/office/powerpoint/2010/main" val="4062156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widgets concept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1541" y="2991848"/>
            <a:ext cx="3755349" cy="735530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2325" y="2991848"/>
            <a:ext cx="3755349" cy="735530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03109" y="2991848"/>
            <a:ext cx="3755349" cy="735530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53894" y="2991848"/>
            <a:ext cx="3755349" cy="735530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757" y="2991848"/>
            <a:ext cx="3755349" cy="7355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55280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Avenir Roman"/>
        <a:ea typeface="Avenir Roman"/>
        <a:cs typeface="Avenir Roman"/>
      </a:majorFont>
      <a:minorFont>
        <a:latin typeface="Helvetica"/>
        <a:ea typeface="Helvetica"/>
        <a:cs typeface="Helvetica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3462" tIns="43462" rIns="43462" bIns="43462" numCol="1" spcCol="38100" rtlCol="0" anchor="ctr">
        <a:spAutoFit/>
      </a:bodyPr>
      <a:lstStyle>
        <a:defPPr marL="0" marR="0" indent="0" algn="ctr" defTabSz="70626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3462" tIns="43462" rIns="43462" bIns="43462" numCol="1" spcCol="38100" rtlCol="0" anchor="ctr">
        <a:spAutoFit/>
      </a:bodyPr>
      <a:lstStyle>
        <a:defPPr marL="0" marR="0" indent="0" algn="ctr" defTabSz="70626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1094</TotalTime>
  <Words>765</Words>
  <Application>Microsoft Office PowerPoint</Application>
  <PresentationFormat>Custom</PresentationFormat>
  <Paragraphs>286</Paragraphs>
  <Slides>40</Slides>
  <Notes>5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9" baseType="lpstr">
      <vt:lpstr>Arial</vt:lpstr>
      <vt:lpstr>Avenir Roman</vt:lpstr>
      <vt:lpstr>Calibri</vt:lpstr>
      <vt:lpstr>Consolas</vt:lpstr>
      <vt:lpstr>Franklin Gothic Heavy</vt:lpstr>
      <vt:lpstr>Helvetica</vt:lpstr>
      <vt:lpstr>Open Sans</vt:lpstr>
      <vt:lpstr>Wingdings</vt:lpstr>
      <vt:lpstr>Custom Design</vt:lpstr>
      <vt:lpstr>FRONT-END FOR LARGE SCALE APPLICATIONS</vt:lpstr>
      <vt:lpstr>Hi, I’m Martin!</vt:lpstr>
      <vt:lpstr>Topics</vt:lpstr>
      <vt:lpstr>What is a large scale application?</vt:lpstr>
      <vt:lpstr>SBTech’s product line</vt:lpstr>
      <vt:lpstr>PowerPoint Presentation</vt:lpstr>
      <vt:lpstr>PowerPoint Presentation</vt:lpstr>
      <vt:lpstr>So, what about the front-end?</vt:lpstr>
      <vt:lpstr>The widgets concept</vt:lpstr>
      <vt:lpstr>What is a widget?</vt:lpstr>
      <vt:lpstr>Tech stack?</vt:lpstr>
      <vt:lpstr>How do you develop one?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about the design?</vt:lpstr>
      <vt:lpstr>How do you scale the design?</vt:lpstr>
      <vt:lpstr>PowerPoint Presentation</vt:lpstr>
      <vt:lpstr>A step back</vt:lpstr>
      <vt:lpstr>Design is compiled</vt:lpstr>
      <vt:lpstr>A palette?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But what if it’s more than just color changes?</vt:lpstr>
      <vt:lpstr>PowerPoint Presentation</vt:lpstr>
      <vt:lpstr>|:}{:[ ~ What about a DEMO? ~ ]:}{:|</vt:lpstr>
      <vt:lpstr>PowerPoint Presentation</vt:lpstr>
      <vt:lpstr>PowerPoint Presentation</vt:lpstr>
      <vt:lpstr>Connect 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Tom Light;Ian Bradley</dc:creator>
  <cp:lastModifiedBy>Martin Chaov</cp:lastModifiedBy>
  <cp:revision>348</cp:revision>
  <dcterms:modified xsi:type="dcterms:W3CDTF">2017-08-17T09:25:57Z</dcterms:modified>
</cp:coreProperties>
</file>